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4" r:id="rId1"/>
  </p:sldMasterIdLst>
  <p:notesMasterIdLst>
    <p:notesMasterId r:id="rId39"/>
  </p:notesMasterIdLst>
  <p:sldIdLst>
    <p:sldId id="256" r:id="rId2"/>
    <p:sldId id="257" r:id="rId3"/>
    <p:sldId id="258" r:id="rId4"/>
    <p:sldId id="259" r:id="rId5"/>
    <p:sldId id="260" r:id="rId6"/>
    <p:sldId id="264" r:id="rId7"/>
    <p:sldId id="265" r:id="rId8"/>
    <p:sldId id="263" r:id="rId9"/>
    <p:sldId id="262"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0747D49-7DB6-46DC-91EE-DC7F1ECA0601}">
          <p14:sldIdLst>
            <p14:sldId id="256"/>
            <p14:sldId id="257"/>
            <p14:sldId id="258"/>
          </p14:sldIdLst>
        </p14:section>
        <p14:section name="Mô tả Dataset" id="{BF164C4D-980E-4137-A5EA-BFD563524FD5}">
          <p14:sldIdLst>
            <p14:sldId id="259"/>
            <p14:sldId id="260"/>
            <p14:sldId id="264"/>
            <p14:sldId id="265"/>
            <p14:sldId id="263"/>
            <p14:sldId id="262"/>
            <p14:sldId id="266"/>
            <p14:sldId id="267"/>
            <p14:sldId id="268"/>
            <p14:sldId id="269"/>
          </p14:sldIdLst>
        </p14:section>
        <p14:section name="EDA" id="{58E4666A-82AD-40F9-8548-326E9A88B22E}">
          <p14:sldIdLst>
            <p14:sldId id="270"/>
            <p14:sldId id="271"/>
            <p14:sldId id="272"/>
            <p14:sldId id="273"/>
            <p14:sldId id="274"/>
            <p14:sldId id="275"/>
            <p14:sldId id="276"/>
            <p14:sldId id="277"/>
            <p14:sldId id="278"/>
            <p14:sldId id="279"/>
            <p14:sldId id="280"/>
            <p14:sldId id="281"/>
            <p14:sldId id="282"/>
          </p14:sldIdLst>
        </p14:section>
        <p14:section name="Machine learning" id="{EA52DFF9-7C65-40D4-B54F-8968002FEE91}">
          <p14:sldIdLst>
            <p14:sldId id="283"/>
            <p14:sldId id="284"/>
            <p14:sldId id="285"/>
            <p14:sldId id="286"/>
            <p14:sldId id="287"/>
            <p14:sldId id="288"/>
            <p14:sldId id="289"/>
            <p14:sldId id="290"/>
            <p14:sldId id="291"/>
            <p14:sldId id="292"/>
            <p14:sldId id="29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81" autoAdjust="0"/>
    <p:restoredTop sz="94660"/>
  </p:normalViewPr>
  <p:slideViewPr>
    <p:cSldViewPr snapToGrid="0">
      <p:cViewPr varScale="1">
        <p:scale>
          <a:sx n="91" d="100"/>
          <a:sy n="91" d="100"/>
        </p:scale>
        <p:origin x="384" y="58"/>
      </p:cViewPr>
      <p:guideLst>
        <p:guide orient="horz" pos="2160"/>
        <p:guide pos="3840"/>
      </p:guideLst>
    </p:cSldViewPr>
  </p:slideViewPr>
  <p:notesTextViewPr>
    <p:cViewPr>
      <p:scale>
        <a:sx n="1" d="1"/>
        <a:sy n="1" d="1"/>
      </p:scale>
      <p:origin x="0" y="0"/>
    </p:cViewPr>
  </p:notesTextViewPr>
  <p:notesViewPr>
    <p:cSldViewPr snapToGrid="0">
      <p:cViewPr varScale="1">
        <p:scale>
          <a:sx n="62" d="100"/>
          <a:sy n="62" d="100"/>
        </p:scale>
        <p:origin x="3226"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6CE3B4-FAF5-4E03-A44F-9E38DCF6945F}" type="datetimeFigureOut">
              <a:rPr lang="en-US" smtClean="0"/>
              <a:t>8/22/2025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C88947-7471-4761-AAB5-8AA6FD8C8C62}" type="slidenum">
              <a:rPr lang="en-US" smtClean="0"/>
              <a:t>‹#›</a:t>
            </a:fld>
            <a:endParaRPr lang="en-US"/>
          </a:p>
        </p:txBody>
      </p:sp>
    </p:spTree>
    <p:extLst>
      <p:ext uri="{BB962C8B-B14F-4D97-AF65-F5344CB8AC3E}">
        <p14:creationId xmlns:p14="http://schemas.microsoft.com/office/powerpoint/2010/main" val="195374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C88947-7471-4761-AAB5-8AA6FD8C8C62}" type="slidenum">
              <a:rPr lang="en-US" smtClean="0"/>
              <a:t>1</a:t>
            </a:fld>
            <a:endParaRPr lang="en-US"/>
          </a:p>
        </p:txBody>
      </p:sp>
    </p:spTree>
    <p:extLst>
      <p:ext uri="{BB962C8B-B14F-4D97-AF65-F5344CB8AC3E}">
        <p14:creationId xmlns:p14="http://schemas.microsoft.com/office/powerpoint/2010/main" val="1309672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4C88947-7471-4761-AAB5-8AA6FD8C8C62}" type="slidenum">
              <a:rPr lang="en-US" smtClean="0"/>
              <a:t>5</a:t>
            </a:fld>
            <a:endParaRPr lang="en-US"/>
          </a:p>
        </p:txBody>
      </p:sp>
    </p:spTree>
    <p:extLst>
      <p:ext uri="{BB962C8B-B14F-4D97-AF65-F5344CB8AC3E}">
        <p14:creationId xmlns:p14="http://schemas.microsoft.com/office/powerpoint/2010/main" val="388800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915D134-0189-4897-82B4-5157AFD764FE}" type="datetimeFigureOut">
              <a:rPr lang="en-US" smtClean="0"/>
              <a:t>8/22/2025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3708C4-1EC1-423E-9EBD-53BE0D1D270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92253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15D134-0189-4897-82B4-5157AFD764FE}" type="datetimeFigureOut">
              <a:rPr lang="en-US" smtClean="0"/>
              <a:t>8/22/2025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3708C4-1EC1-423E-9EBD-53BE0D1D270D}" type="slidenum">
              <a:rPr lang="en-US" smtClean="0"/>
              <a:t>‹#›</a:t>
            </a:fld>
            <a:endParaRPr lang="en-US"/>
          </a:p>
        </p:txBody>
      </p:sp>
    </p:spTree>
    <p:extLst>
      <p:ext uri="{BB962C8B-B14F-4D97-AF65-F5344CB8AC3E}">
        <p14:creationId xmlns:p14="http://schemas.microsoft.com/office/powerpoint/2010/main" val="265788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15D134-0189-4897-82B4-5157AFD764FE}" type="datetimeFigureOut">
              <a:rPr lang="en-US" smtClean="0"/>
              <a:t>8/22/2025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3708C4-1EC1-423E-9EBD-53BE0D1D270D}" type="slidenum">
              <a:rPr lang="en-US" smtClean="0"/>
              <a:t>‹#›</a:t>
            </a:fld>
            <a:endParaRPr lang="en-US"/>
          </a:p>
        </p:txBody>
      </p:sp>
    </p:spTree>
    <p:extLst>
      <p:ext uri="{BB962C8B-B14F-4D97-AF65-F5344CB8AC3E}">
        <p14:creationId xmlns:p14="http://schemas.microsoft.com/office/powerpoint/2010/main" val="1585572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15D134-0189-4897-82B4-5157AFD764FE}" type="datetimeFigureOut">
              <a:rPr lang="en-US" smtClean="0"/>
              <a:t>8/22/2025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3708C4-1EC1-423E-9EBD-53BE0D1D270D}" type="slidenum">
              <a:rPr lang="en-US" smtClean="0"/>
              <a:t>‹#›</a:t>
            </a:fld>
            <a:endParaRPr lang="en-US"/>
          </a:p>
        </p:txBody>
      </p:sp>
    </p:spTree>
    <p:extLst>
      <p:ext uri="{BB962C8B-B14F-4D97-AF65-F5344CB8AC3E}">
        <p14:creationId xmlns:p14="http://schemas.microsoft.com/office/powerpoint/2010/main" val="2834430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15D134-0189-4897-82B4-5157AFD764FE}" type="datetimeFigureOut">
              <a:rPr lang="en-US" smtClean="0"/>
              <a:t>8/22/2025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3708C4-1EC1-423E-9EBD-53BE0D1D270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7843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915D134-0189-4897-82B4-5157AFD764FE}" type="datetimeFigureOut">
              <a:rPr lang="en-US" smtClean="0"/>
              <a:t>8/22/2025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3708C4-1EC1-423E-9EBD-53BE0D1D270D}" type="slidenum">
              <a:rPr lang="en-US" smtClean="0"/>
              <a:t>‹#›</a:t>
            </a:fld>
            <a:endParaRPr lang="en-US"/>
          </a:p>
        </p:txBody>
      </p:sp>
    </p:spTree>
    <p:extLst>
      <p:ext uri="{BB962C8B-B14F-4D97-AF65-F5344CB8AC3E}">
        <p14:creationId xmlns:p14="http://schemas.microsoft.com/office/powerpoint/2010/main" val="3217404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15D134-0189-4897-82B4-5157AFD764FE}" type="datetimeFigureOut">
              <a:rPr lang="en-US" smtClean="0"/>
              <a:t>8/22/2025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3708C4-1EC1-423E-9EBD-53BE0D1D270D}" type="slidenum">
              <a:rPr lang="en-US" smtClean="0"/>
              <a:t>‹#›</a:t>
            </a:fld>
            <a:endParaRPr lang="en-US"/>
          </a:p>
        </p:txBody>
      </p:sp>
    </p:spTree>
    <p:extLst>
      <p:ext uri="{BB962C8B-B14F-4D97-AF65-F5344CB8AC3E}">
        <p14:creationId xmlns:p14="http://schemas.microsoft.com/office/powerpoint/2010/main" val="24122020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15D134-0189-4897-82B4-5157AFD764FE}" type="datetimeFigureOut">
              <a:rPr lang="en-US" smtClean="0"/>
              <a:t>8/22/2025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3708C4-1EC1-423E-9EBD-53BE0D1D270D}" type="slidenum">
              <a:rPr lang="en-US" smtClean="0"/>
              <a:t>‹#›</a:t>
            </a:fld>
            <a:endParaRPr lang="en-US"/>
          </a:p>
        </p:txBody>
      </p:sp>
    </p:spTree>
    <p:extLst>
      <p:ext uri="{BB962C8B-B14F-4D97-AF65-F5344CB8AC3E}">
        <p14:creationId xmlns:p14="http://schemas.microsoft.com/office/powerpoint/2010/main" val="14296845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915D134-0189-4897-82B4-5157AFD764FE}" type="datetimeFigureOut">
              <a:rPr lang="en-US" smtClean="0"/>
              <a:t>8/22/2025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E33708C4-1EC1-423E-9EBD-53BE0D1D270D}" type="slidenum">
              <a:rPr lang="en-US" smtClean="0"/>
              <a:t>‹#›</a:t>
            </a:fld>
            <a:endParaRPr lang="en-US"/>
          </a:p>
        </p:txBody>
      </p:sp>
    </p:spTree>
    <p:extLst>
      <p:ext uri="{BB962C8B-B14F-4D97-AF65-F5344CB8AC3E}">
        <p14:creationId xmlns:p14="http://schemas.microsoft.com/office/powerpoint/2010/main" val="1327215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915D134-0189-4897-82B4-5157AFD764FE}" type="datetimeFigureOut">
              <a:rPr lang="en-US" smtClean="0"/>
              <a:t>8/22/2025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33708C4-1EC1-423E-9EBD-53BE0D1D270D}" type="slidenum">
              <a:rPr lang="en-US" smtClean="0"/>
              <a:t>‹#›</a:t>
            </a:fld>
            <a:endParaRPr lang="en-US"/>
          </a:p>
        </p:txBody>
      </p:sp>
    </p:spTree>
    <p:extLst>
      <p:ext uri="{BB962C8B-B14F-4D97-AF65-F5344CB8AC3E}">
        <p14:creationId xmlns:p14="http://schemas.microsoft.com/office/powerpoint/2010/main" val="4150806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15D134-0189-4897-82B4-5157AFD764FE}" type="datetimeFigureOut">
              <a:rPr lang="en-US" smtClean="0"/>
              <a:t>8/22/2025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3708C4-1EC1-423E-9EBD-53BE0D1D270D}" type="slidenum">
              <a:rPr lang="en-US" smtClean="0"/>
              <a:t>‹#›</a:t>
            </a:fld>
            <a:endParaRPr lang="en-US"/>
          </a:p>
        </p:txBody>
      </p:sp>
    </p:spTree>
    <p:extLst>
      <p:ext uri="{BB962C8B-B14F-4D97-AF65-F5344CB8AC3E}">
        <p14:creationId xmlns:p14="http://schemas.microsoft.com/office/powerpoint/2010/main" val="3165687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915D134-0189-4897-82B4-5157AFD764FE}" type="datetimeFigureOut">
              <a:rPr lang="en-US" smtClean="0"/>
              <a:t>8/22/2025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33708C4-1EC1-423E-9EBD-53BE0D1D270D}"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594335"/>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ankitverma2010/ecommerce-customer-churn-analysis-and-prediction/data" TargetMode="External"/><Relationship Id="rId2" Type="http://schemas.openxmlformats.org/officeDocument/2006/relationships/hyperlink" Target="http://kaggle.com/" TargetMode="Externa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40DED-E139-CEC8-2300-8057552B7CD4}"/>
              </a:ext>
            </a:extLst>
          </p:cNvPr>
          <p:cNvSpPr>
            <a:spLocks noGrp="1"/>
          </p:cNvSpPr>
          <p:nvPr>
            <p:ph type="ctrTitle"/>
          </p:nvPr>
        </p:nvSpPr>
        <p:spPr>
          <a:xfrm>
            <a:off x="580103" y="108156"/>
            <a:ext cx="5515897" cy="2438400"/>
          </a:xfrm>
        </p:spPr>
        <p:txBody>
          <a:bodyPr>
            <a:normAutofit/>
          </a:bodyPr>
          <a:lstStyle/>
          <a:p>
            <a:r>
              <a:rPr lang="en-US" sz="4000" dirty="0" err="1">
                <a:solidFill>
                  <a:srgbClr val="002060"/>
                </a:solidFill>
                <a:latin typeface="Times New Roman" panose="02020603050405020304" pitchFamily="18" charset="0"/>
                <a:cs typeface="Times New Roman" panose="02020603050405020304" pitchFamily="18" charset="0"/>
              </a:rPr>
              <a:t>PHÂN</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TÍCH</a:t>
            </a:r>
            <a:r>
              <a:rPr lang="en-US" sz="4000" dirty="0">
                <a:solidFill>
                  <a:srgbClr val="002060"/>
                </a:solidFill>
                <a:latin typeface="Times New Roman" panose="02020603050405020304" pitchFamily="18" charset="0"/>
                <a:cs typeface="Times New Roman" panose="02020603050405020304" pitchFamily="18" charset="0"/>
              </a:rPr>
              <a:t> CÁC </a:t>
            </a:r>
            <a:r>
              <a:rPr lang="en-US" sz="4000" dirty="0" err="1">
                <a:solidFill>
                  <a:srgbClr val="002060"/>
                </a:solidFill>
                <a:latin typeface="Times New Roman" panose="02020603050405020304" pitchFamily="18" charset="0"/>
                <a:cs typeface="Times New Roman" panose="02020603050405020304" pitchFamily="18" charset="0"/>
              </a:rPr>
              <a:t>YẾU</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TỐ</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TÁC</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ĐỘNG</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ĐẾN</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SỰ</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RỜI</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BỎ</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VÀ</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DỰ</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ĐOÁN</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KHÁCH</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HÀNG</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RỜI</a:t>
            </a:r>
            <a:r>
              <a:rPr lang="en-US" sz="4000" dirty="0">
                <a:solidFill>
                  <a:srgbClr val="002060"/>
                </a:solidFill>
                <a:latin typeface="Times New Roman" panose="02020603050405020304" pitchFamily="18" charset="0"/>
                <a:cs typeface="Times New Roman" panose="02020603050405020304" pitchFamily="18" charset="0"/>
              </a:rPr>
              <a:t> </a:t>
            </a:r>
            <a:r>
              <a:rPr lang="en-US" sz="4000" dirty="0" err="1">
                <a:solidFill>
                  <a:srgbClr val="002060"/>
                </a:solidFill>
                <a:latin typeface="Times New Roman" panose="02020603050405020304" pitchFamily="18" charset="0"/>
                <a:cs typeface="Times New Roman" panose="02020603050405020304" pitchFamily="18" charset="0"/>
              </a:rPr>
              <a:t>BỎ</a:t>
            </a:r>
            <a:endParaRPr lang="en-US" sz="4000" dirty="0">
              <a:solidFill>
                <a:srgbClr val="00206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F963C71-988D-418C-517A-8BF2AB7B9F16}"/>
              </a:ext>
            </a:extLst>
          </p:cNvPr>
          <p:cNvSpPr>
            <a:spLocks noGrp="1"/>
          </p:cNvSpPr>
          <p:nvPr>
            <p:ph type="subTitle" idx="1"/>
          </p:nvPr>
        </p:nvSpPr>
        <p:spPr>
          <a:xfrm>
            <a:off x="688258" y="3234814"/>
            <a:ext cx="5702710" cy="3008672"/>
          </a:xfrm>
        </p:spPr>
        <p:txBody>
          <a:bodyPr/>
          <a:lstStyle/>
          <a:p>
            <a:r>
              <a:rPr lang="en-US" cap="none" spc="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Người</a:t>
            </a:r>
            <a:r>
              <a:rPr lang="en-US"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cap="none" spc="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trình</a:t>
            </a:r>
            <a:r>
              <a:rPr lang="en-US"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cap="none" spc="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bày</a:t>
            </a:r>
            <a:r>
              <a:rPr lang="en-US"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Trần</a:t>
            </a:r>
            <a:r>
              <a:rPr lang="en-US" b="1" dirty="0">
                <a:latin typeface="Times New Roman" panose="02020603050405020304" pitchFamily="18" charset="0"/>
                <a:cs typeface="Times New Roman" panose="02020603050405020304" pitchFamily="18" charset="0"/>
              </a:rPr>
              <a:t> Văn Thành </a:t>
            </a:r>
            <a:r>
              <a:rPr lang="en-US" b="1" dirty="0" err="1">
                <a:latin typeface="Times New Roman" panose="02020603050405020304" pitchFamily="18" charset="0"/>
                <a:cs typeface="Times New Roman" panose="02020603050405020304" pitchFamily="18" charset="0"/>
              </a:rPr>
              <a:t>Chương</a:t>
            </a:r>
            <a:endParaRPr lang="en-US"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8C281A8-71F6-1D7F-8DB8-D5445420CF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5061" y="450571"/>
            <a:ext cx="4221137" cy="3550978"/>
          </a:xfrm>
          <a:prstGeom prst="rect">
            <a:avLst/>
          </a:prstGeom>
        </p:spPr>
      </p:pic>
    </p:spTree>
    <p:extLst>
      <p:ext uri="{BB962C8B-B14F-4D97-AF65-F5344CB8AC3E}">
        <p14:creationId xmlns:p14="http://schemas.microsoft.com/office/powerpoint/2010/main" val="24060327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07FDA1-FE80-666C-D06F-4B9ECCA5CD7E}"/>
              </a:ext>
            </a:extLst>
          </p:cNvPr>
          <p:cNvSpPr txBox="1"/>
          <p:nvPr/>
        </p:nvSpPr>
        <p:spPr>
          <a:xfrm>
            <a:off x="570271" y="442452"/>
            <a:ext cx="10166555" cy="707886"/>
          </a:xfrm>
          <a:prstGeom prst="rect">
            <a:avLst/>
          </a:prstGeom>
          <a:noFill/>
        </p:spPr>
        <p:txBody>
          <a:bodyPr wrap="square" rtlCol="0">
            <a:spAutoFit/>
          </a:bodyPr>
          <a:lstStyle/>
          <a:p>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Check Duplicate</a:t>
            </a:r>
          </a:p>
        </p:txBody>
      </p:sp>
      <p:pic>
        <p:nvPicPr>
          <p:cNvPr id="5" name="Picture 4">
            <a:extLst>
              <a:ext uri="{FF2B5EF4-FFF2-40B4-BE49-F238E27FC236}">
                <a16:creationId xmlns:a16="http://schemas.microsoft.com/office/drawing/2014/main" id="{5F81CD02-424D-654B-0A2D-A15EC66A3AC8}"/>
              </a:ext>
            </a:extLst>
          </p:cNvPr>
          <p:cNvPicPr>
            <a:picLocks noChangeAspect="1"/>
          </p:cNvPicPr>
          <p:nvPr/>
        </p:nvPicPr>
        <p:blipFill>
          <a:blip r:embed="rId2"/>
          <a:stretch>
            <a:fillRect/>
          </a:stretch>
        </p:blipFill>
        <p:spPr>
          <a:xfrm>
            <a:off x="303937" y="1223809"/>
            <a:ext cx="5930578" cy="952633"/>
          </a:xfrm>
          <a:prstGeom prst="rect">
            <a:avLst/>
          </a:prstGeom>
        </p:spPr>
      </p:pic>
      <p:pic>
        <p:nvPicPr>
          <p:cNvPr id="7" name="Picture 6">
            <a:extLst>
              <a:ext uri="{FF2B5EF4-FFF2-40B4-BE49-F238E27FC236}">
                <a16:creationId xmlns:a16="http://schemas.microsoft.com/office/drawing/2014/main" id="{5BD491B9-33D0-0957-9A28-9EC71ABCD836}"/>
              </a:ext>
            </a:extLst>
          </p:cNvPr>
          <p:cNvPicPr>
            <a:picLocks noChangeAspect="1"/>
          </p:cNvPicPr>
          <p:nvPr/>
        </p:nvPicPr>
        <p:blipFill>
          <a:blip r:embed="rId3"/>
          <a:stretch>
            <a:fillRect/>
          </a:stretch>
        </p:blipFill>
        <p:spPr>
          <a:xfrm>
            <a:off x="303937" y="2820201"/>
            <a:ext cx="5930578" cy="866896"/>
          </a:xfrm>
          <a:prstGeom prst="rect">
            <a:avLst/>
          </a:prstGeom>
        </p:spPr>
      </p:pic>
      <p:pic>
        <p:nvPicPr>
          <p:cNvPr id="9" name="Picture 8">
            <a:extLst>
              <a:ext uri="{FF2B5EF4-FFF2-40B4-BE49-F238E27FC236}">
                <a16:creationId xmlns:a16="http://schemas.microsoft.com/office/drawing/2014/main" id="{30321876-13E8-5CE7-32C7-394FEB778BCA}"/>
              </a:ext>
            </a:extLst>
          </p:cNvPr>
          <p:cNvPicPr>
            <a:picLocks noChangeAspect="1"/>
          </p:cNvPicPr>
          <p:nvPr/>
        </p:nvPicPr>
        <p:blipFill>
          <a:blip r:embed="rId4"/>
          <a:stretch>
            <a:fillRect/>
          </a:stretch>
        </p:blipFill>
        <p:spPr>
          <a:xfrm>
            <a:off x="303938" y="4248111"/>
            <a:ext cx="5930578" cy="866896"/>
          </a:xfrm>
          <a:prstGeom prst="rect">
            <a:avLst/>
          </a:prstGeom>
          <a:solidFill>
            <a:srgbClr val="C00000"/>
          </a:solidFill>
        </p:spPr>
      </p:pic>
      <p:sp>
        <p:nvSpPr>
          <p:cNvPr id="10" name="TextBox 9">
            <a:extLst>
              <a:ext uri="{FF2B5EF4-FFF2-40B4-BE49-F238E27FC236}">
                <a16:creationId xmlns:a16="http://schemas.microsoft.com/office/drawing/2014/main" id="{9A20C0E6-9A09-420E-BDA9-1DFFA47D7841}"/>
              </a:ext>
            </a:extLst>
          </p:cNvPr>
          <p:cNvSpPr txBox="1"/>
          <p:nvPr/>
        </p:nvSpPr>
        <p:spPr>
          <a:xfrm>
            <a:off x="7304504" y="1252142"/>
            <a:ext cx="4395882" cy="707886"/>
          </a:xfrm>
          <a:prstGeom prst="rect">
            <a:avLst/>
          </a:prstGeom>
          <a:noFill/>
        </p:spPr>
        <p:txBody>
          <a:bodyPr wrap="square" rtlCol="0">
            <a:spAutoFit/>
          </a:bodyPr>
          <a:lstStyle/>
          <a:p>
            <a:r>
              <a:rPr lang="en-US" sz="2000" dirty="0" err="1">
                <a:latin typeface="Times New Roman" panose="02020603050405020304" pitchFamily="18" charset="0"/>
                <a:cs typeface="Times New Roman" panose="02020603050405020304" pitchFamily="18" charset="0"/>
              </a:rPr>
              <a:t>Kiểm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bao </a:t>
            </a:r>
            <a:r>
              <a:rPr lang="en-US" sz="2000" dirty="0" err="1">
                <a:latin typeface="Times New Roman" panose="02020603050405020304" pitchFamily="18" charset="0"/>
                <a:cs typeface="Times New Roman" panose="02020603050405020304" pitchFamily="18" charset="0"/>
              </a:rPr>
              <a:t>nhiêu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bị</a:t>
            </a:r>
            <a:r>
              <a:rPr lang="en-US" sz="2000" dirty="0">
                <a:latin typeface="Times New Roman" panose="02020603050405020304" pitchFamily="18" charset="0"/>
                <a:cs typeface="Times New Roman" panose="02020603050405020304" pitchFamily="18" charset="0"/>
              </a:rPr>
              <a:t> Duplicate,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quả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đến</a:t>
            </a:r>
            <a:r>
              <a:rPr lang="en-US" sz="2000" dirty="0">
                <a:latin typeface="Times New Roman" panose="02020603050405020304" pitchFamily="18" charset="0"/>
                <a:cs typeface="Times New Roman" panose="02020603050405020304" pitchFamily="18" charset="0"/>
              </a:rPr>
              <a:t> 559 </a:t>
            </a:r>
            <a:r>
              <a:rPr lang="en-US" sz="2000" dirty="0" err="1">
                <a:latin typeface="Times New Roman" panose="02020603050405020304" pitchFamily="18" charset="0"/>
                <a:cs typeface="Times New Roman" panose="02020603050405020304" pitchFamily="18" charset="0"/>
              </a:rPr>
              <a:t>cột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bị</a:t>
            </a:r>
            <a:r>
              <a:rPr lang="en-US" sz="2000" dirty="0">
                <a:latin typeface="Times New Roman" panose="02020603050405020304" pitchFamily="18" charset="0"/>
                <a:cs typeface="Times New Roman" panose="02020603050405020304" pitchFamily="18" charset="0"/>
              </a:rPr>
              <a:t>  duplicate.</a:t>
            </a:r>
          </a:p>
        </p:txBody>
      </p:sp>
      <p:cxnSp>
        <p:nvCxnSpPr>
          <p:cNvPr id="12" name="Straight Arrow Connector 11">
            <a:extLst>
              <a:ext uri="{FF2B5EF4-FFF2-40B4-BE49-F238E27FC236}">
                <a16:creationId xmlns:a16="http://schemas.microsoft.com/office/drawing/2014/main" id="{BC10553A-61C8-7FD6-16CA-CDDE8B38FEF6}"/>
              </a:ext>
            </a:extLst>
          </p:cNvPr>
          <p:cNvCxnSpPr/>
          <p:nvPr/>
        </p:nvCxnSpPr>
        <p:spPr>
          <a:xfrm flipH="1">
            <a:off x="6400800" y="1759974"/>
            <a:ext cx="73741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7E81966-1827-C76F-4400-74E34813D602}"/>
              </a:ext>
            </a:extLst>
          </p:cNvPr>
          <p:cNvSpPr txBox="1"/>
          <p:nvPr/>
        </p:nvSpPr>
        <p:spPr>
          <a:xfrm>
            <a:off x="7304504" y="3018503"/>
            <a:ext cx="3255341" cy="400110"/>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Xoá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hết</a:t>
            </a:r>
            <a:r>
              <a:rPr lang="en-US"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Duplicate.</a:t>
            </a:r>
          </a:p>
        </p:txBody>
      </p:sp>
      <p:cxnSp>
        <p:nvCxnSpPr>
          <p:cNvPr id="15" name="Straight Arrow Connector 14">
            <a:extLst>
              <a:ext uri="{FF2B5EF4-FFF2-40B4-BE49-F238E27FC236}">
                <a16:creationId xmlns:a16="http://schemas.microsoft.com/office/drawing/2014/main" id="{6F0610B3-D0BB-D4A1-B2A7-370759557D41}"/>
              </a:ext>
            </a:extLst>
          </p:cNvPr>
          <p:cNvCxnSpPr>
            <a:cxnSpLocks/>
          </p:cNvCxnSpPr>
          <p:nvPr/>
        </p:nvCxnSpPr>
        <p:spPr>
          <a:xfrm flipH="1">
            <a:off x="6400800" y="3234813"/>
            <a:ext cx="90370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4FC2B93-0185-CF9A-7459-ADAE561BB1F8}"/>
              </a:ext>
            </a:extLst>
          </p:cNvPr>
          <p:cNvSpPr txBox="1"/>
          <p:nvPr/>
        </p:nvSpPr>
        <p:spPr>
          <a:xfrm>
            <a:off x="7304504" y="4248111"/>
            <a:ext cx="3255341" cy="646331"/>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Hiện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xoá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còn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bị</a:t>
            </a:r>
            <a:r>
              <a:rPr lang="en-US" dirty="0">
                <a:latin typeface="Times New Roman" panose="02020603050405020304" pitchFamily="18" charset="0"/>
                <a:cs typeface="Times New Roman" panose="02020603050405020304" pitchFamily="18" charset="0"/>
              </a:rPr>
              <a:t> Duplicate.</a:t>
            </a:r>
          </a:p>
        </p:txBody>
      </p:sp>
      <p:cxnSp>
        <p:nvCxnSpPr>
          <p:cNvPr id="21" name="Straight Arrow Connector 20">
            <a:extLst>
              <a:ext uri="{FF2B5EF4-FFF2-40B4-BE49-F238E27FC236}">
                <a16:creationId xmlns:a16="http://schemas.microsoft.com/office/drawing/2014/main" id="{0321828A-D8DB-2FAD-3CD3-B7970E5B2000}"/>
              </a:ext>
            </a:extLst>
          </p:cNvPr>
          <p:cNvCxnSpPr>
            <a:stCxn id="17" idx="1"/>
          </p:cNvCxnSpPr>
          <p:nvPr/>
        </p:nvCxnSpPr>
        <p:spPr>
          <a:xfrm flipH="1">
            <a:off x="6234515" y="4571277"/>
            <a:ext cx="1069989" cy="105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8E890D3E-2C50-78FE-0E02-39482F7635B0}"/>
              </a:ext>
            </a:extLst>
          </p:cNvPr>
          <p:cNvSpPr/>
          <p:nvPr/>
        </p:nvSpPr>
        <p:spPr>
          <a:xfrm>
            <a:off x="835742" y="1759974"/>
            <a:ext cx="1465006" cy="416468"/>
          </a:xfrm>
          <a:prstGeom prst="ellipse">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noFill/>
            </a:endParaRPr>
          </a:p>
        </p:txBody>
      </p:sp>
      <p:sp>
        <p:nvSpPr>
          <p:cNvPr id="23" name="Oval 22">
            <a:extLst>
              <a:ext uri="{FF2B5EF4-FFF2-40B4-BE49-F238E27FC236}">
                <a16:creationId xmlns:a16="http://schemas.microsoft.com/office/drawing/2014/main" id="{FCE3AF26-5C00-DC5F-A8F5-F0F11ED3409F}"/>
              </a:ext>
            </a:extLst>
          </p:cNvPr>
          <p:cNvSpPr/>
          <p:nvPr/>
        </p:nvSpPr>
        <p:spPr>
          <a:xfrm>
            <a:off x="717755" y="4788310"/>
            <a:ext cx="1366684" cy="326697"/>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6884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1000"/>
                                        <p:tgtEl>
                                          <p:spTgt spid="23"/>
                                        </p:tgtEl>
                                      </p:cBhvr>
                                    </p:animEffect>
                                    <p:anim calcmode="lin" valueType="num">
                                      <p:cBhvr>
                                        <p:cTn id="14" dur="1000" fill="hold"/>
                                        <p:tgtEl>
                                          <p:spTgt spid="23"/>
                                        </p:tgtEl>
                                        <p:attrNameLst>
                                          <p:attrName>ppt_x</p:attrName>
                                        </p:attrNameLst>
                                      </p:cBhvr>
                                      <p:tavLst>
                                        <p:tav tm="0">
                                          <p:val>
                                            <p:strVal val="#ppt_x"/>
                                          </p:val>
                                        </p:tav>
                                        <p:tav tm="100000">
                                          <p:val>
                                            <p:strVal val="#ppt_x"/>
                                          </p:val>
                                        </p:tav>
                                      </p:tavLst>
                                    </p:anim>
                                    <p:anim calcmode="lin" valueType="num">
                                      <p:cBhvr>
                                        <p:cTn id="15"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3DDFE5-E7D9-EF7F-D451-B376C178263D}"/>
              </a:ext>
            </a:extLst>
          </p:cNvPr>
          <p:cNvPicPr>
            <a:picLocks noChangeAspect="1"/>
          </p:cNvPicPr>
          <p:nvPr/>
        </p:nvPicPr>
        <p:blipFill>
          <a:blip r:embed="rId2"/>
          <a:stretch>
            <a:fillRect/>
          </a:stretch>
        </p:blipFill>
        <p:spPr>
          <a:xfrm>
            <a:off x="193818" y="783839"/>
            <a:ext cx="5272917" cy="3542355"/>
          </a:xfrm>
          <a:prstGeom prst="rect">
            <a:avLst/>
          </a:prstGeom>
        </p:spPr>
      </p:pic>
      <p:pic>
        <p:nvPicPr>
          <p:cNvPr id="5" name="Picture 4">
            <a:extLst>
              <a:ext uri="{FF2B5EF4-FFF2-40B4-BE49-F238E27FC236}">
                <a16:creationId xmlns:a16="http://schemas.microsoft.com/office/drawing/2014/main" id="{A72BA6AF-B2B5-A5BA-FC0F-BE832C95352B}"/>
              </a:ext>
            </a:extLst>
          </p:cNvPr>
          <p:cNvPicPr>
            <a:picLocks noChangeAspect="1"/>
          </p:cNvPicPr>
          <p:nvPr/>
        </p:nvPicPr>
        <p:blipFill>
          <a:blip r:embed="rId3"/>
          <a:stretch>
            <a:fillRect/>
          </a:stretch>
        </p:blipFill>
        <p:spPr>
          <a:xfrm>
            <a:off x="6096000" y="636354"/>
            <a:ext cx="5633886" cy="3689840"/>
          </a:xfrm>
          <a:prstGeom prst="rect">
            <a:avLst/>
          </a:prstGeom>
        </p:spPr>
      </p:pic>
      <p:sp>
        <p:nvSpPr>
          <p:cNvPr id="6" name="TextBox 5">
            <a:extLst>
              <a:ext uri="{FF2B5EF4-FFF2-40B4-BE49-F238E27FC236}">
                <a16:creationId xmlns:a16="http://schemas.microsoft.com/office/drawing/2014/main" id="{F90FFD50-0529-E4E6-B1CF-80EC3C883822}"/>
              </a:ext>
            </a:extLst>
          </p:cNvPr>
          <p:cNvSpPr txBox="1"/>
          <p:nvPr/>
        </p:nvSpPr>
        <p:spPr>
          <a:xfrm>
            <a:off x="186814" y="75953"/>
            <a:ext cx="11543072" cy="707886"/>
          </a:xfrm>
          <a:prstGeom prst="rect">
            <a:avLst/>
          </a:prstGeom>
          <a:noFill/>
        </p:spPr>
        <p:txBody>
          <a:bodyPr wrap="square" rtlCol="0">
            <a:spAutoFit/>
          </a:bodyPr>
          <a:lstStyle/>
          <a:p>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Kiểm</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Tra Outliners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bằng</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biểu</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đồ</a:t>
            </a:r>
            <a:endPar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C8791249-B8AF-C24D-764B-82C00352B530}"/>
              </a:ext>
            </a:extLst>
          </p:cNvPr>
          <p:cNvSpPr txBox="1"/>
          <p:nvPr/>
        </p:nvSpPr>
        <p:spPr>
          <a:xfrm>
            <a:off x="324464" y="4630994"/>
            <a:ext cx="11543071" cy="1569660"/>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Trong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tục</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xét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nhau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kiểm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nếu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Outliners </a:t>
            </a:r>
            <a:r>
              <a:rPr lang="en-US" sz="2400" dirty="0" err="1">
                <a:latin typeface="Times New Roman" panose="02020603050405020304" pitchFamily="18" charset="0"/>
                <a:cs typeface="Times New Roman" panose="02020603050405020304" pitchFamily="18" charset="0"/>
              </a:rPr>
              <a:t>luôn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xuất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mọi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đồ</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thì</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sẽ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xoá</a:t>
            </a:r>
            <a:r>
              <a:rPr lang="en-US" sz="2400" dirty="0">
                <a:latin typeface="Times New Roman" panose="02020603050405020304" pitchFamily="18" charset="0"/>
                <a:cs typeface="Times New Roman" panose="02020603050405020304" pitchFamily="18" charset="0"/>
              </a:rPr>
              <a:t> outliners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trị</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Trong 2 </a:t>
            </a:r>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đồ</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thì</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nhận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thấy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Outliners </a:t>
            </a:r>
            <a:r>
              <a:rPr lang="en-US" sz="2400" dirty="0" err="1">
                <a:latin typeface="Times New Roman" panose="02020603050405020304" pitchFamily="18" charset="0"/>
                <a:cs typeface="Times New Roman" panose="02020603050405020304" pitchFamily="18" charset="0"/>
              </a:rPr>
              <a:t>khá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ít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dường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hưởng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mạnh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đoán</a:t>
            </a:r>
            <a:r>
              <a:rPr lang="en-US" sz="24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346328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67E9C0-039F-BD24-B086-0122C0435D60}"/>
              </a:ext>
            </a:extLst>
          </p:cNvPr>
          <p:cNvSpPr txBox="1"/>
          <p:nvPr/>
        </p:nvSpPr>
        <p:spPr>
          <a:xfrm>
            <a:off x="196645" y="137652"/>
            <a:ext cx="11562736" cy="707886"/>
          </a:xfrm>
          <a:prstGeom prst="rect">
            <a:avLst/>
          </a:prstGeom>
          <a:noFill/>
        </p:spPr>
        <p:txBody>
          <a:bodyPr wrap="square" rtlCol="0">
            <a:spAutoFit/>
          </a:bodyPr>
          <a:lstStyle/>
          <a:p>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Kiểm</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Tra Outliners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bằng</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biểu</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đồ</a:t>
            </a:r>
            <a:endPar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FB834D3-33C8-25B4-6BC9-61446F5CCA1E}"/>
              </a:ext>
            </a:extLst>
          </p:cNvPr>
          <p:cNvPicPr>
            <a:picLocks noChangeAspect="1"/>
          </p:cNvPicPr>
          <p:nvPr/>
        </p:nvPicPr>
        <p:blipFill>
          <a:blip r:embed="rId2"/>
          <a:stretch>
            <a:fillRect/>
          </a:stretch>
        </p:blipFill>
        <p:spPr>
          <a:xfrm>
            <a:off x="364813" y="704932"/>
            <a:ext cx="4797122" cy="3477605"/>
          </a:xfrm>
          <a:prstGeom prst="rect">
            <a:avLst/>
          </a:prstGeom>
        </p:spPr>
      </p:pic>
      <p:pic>
        <p:nvPicPr>
          <p:cNvPr id="8" name="Picture 7">
            <a:extLst>
              <a:ext uri="{FF2B5EF4-FFF2-40B4-BE49-F238E27FC236}">
                <a16:creationId xmlns:a16="http://schemas.microsoft.com/office/drawing/2014/main" id="{EC3A28BA-725B-7DDB-75D3-0DA9562B76C0}"/>
              </a:ext>
            </a:extLst>
          </p:cNvPr>
          <p:cNvPicPr>
            <a:picLocks noChangeAspect="1"/>
          </p:cNvPicPr>
          <p:nvPr/>
        </p:nvPicPr>
        <p:blipFill>
          <a:blip r:embed="rId3"/>
          <a:stretch>
            <a:fillRect/>
          </a:stretch>
        </p:blipFill>
        <p:spPr>
          <a:xfrm>
            <a:off x="6449962" y="704932"/>
            <a:ext cx="4420456" cy="3267545"/>
          </a:xfrm>
          <a:prstGeom prst="rect">
            <a:avLst/>
          </a:prstGeom>
        </p:spPr>
      </p:pic>
      <p:sp>
        <p:nvSpPr>
          <p:cNvPr id="9" name="TextBox 8">
            <a:extLst>
              <a:ext uri="{FF2B5EF4-FFF2-40B4-BE49-F238E27FC236}">
                <a16:creationId xmlns:a16="http://schemas.microsoft.com/office/drawing/2014/main" id="{832C20C9-62B0-16EC-F877-3FD774073A30}"/>
              </a:ext>
            </a:extLst>
          </p:cNvPr>
          <p:cNvSpPr txBox="1"/>
          <p:nvPr/>
        </p:nvSpPr>
        <p:spPr>
          <a:xfrm>
            <a:off x="570271" y="4473677"/>
            <a:ext cx="11071123" cy="1200329"/>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Trong 4 </a:t>
            </a:r>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đồ</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thấy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ở </a:t>
            </a:r>
            <a:r>
              <a:rPr lang="en-US" sz="2400" dirty="0" err="1">
                <a:latin typeface="Times New Roman" panose="02020603050405020304" pitchFamily="18" charset="0"/>
                <a:cs typeface="Times New Roman" panose="02020603050405020304" pitchFamily="18" charset="0"/>
              </a:rPr>
              <a:t>mỗi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điểm</a:t>
            </a:r>
            <a:r>
              <a:rPr lang="en-US" sz="2400" dirty="0">
                <a:latin typeface="Times New Roman" panose="02020603050405020304" pitchFamily="18" charset="0"/>
                <a:cs typeface="Times New Roman" panose="02020603050405020304" pitchFamily="18" charset="0"/>
              </a:rPr>
              <a:t> 50 60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Tenure </a:t>
            </a:r>
            <a:r>
              <a:rPr lang="en-US" sz="2400" dirty="0" err="1">
                <a:latin typeface="Times New Roman" panose="02020603050405020304" pitchFamily="18" charset="0"/>
                <a:cs typeface="Times New Roman" panose="02020603050405020304" pitchFamily="18" charset="0"/>
              </a:rPr>
              <a:t>luôn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xuất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đây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dấu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hiệu</a:t>
            </a:r>
            <a:r>
              <a:rPr lang="en-US" sz="2400" dirty="0">
                <a:latin typeface="Times New Roman" panose="02020603050405020304" pitchFamily="18" charset="0"/>
                <a:cs typeface="Times New Roman" panose="02020603050405020304" pitchFamily="18" charset="0"/>
              </a:rPr>
              <a:t> Outliners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nên</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cần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xoá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nhưng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nhìn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chung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cả</a:t>
            </a:r>
            <a:r>
              <a:rPr lang="en-US" sz="2400" dirty="0">
                <a:latin typeface="Times New Roman" panose="02020603050405020304" pitchFamily="18" charset="0"/>
                <a:cs typeface="Times New Roman" panose="02020603050405020304" pitchFamily="18" charset="0"/>
              </a:rPr>
              <a:t> Outliners </a:t>
            </a:r>
            <a:r>
              <a:rPr lang="en-US" sz="2400" dirty="0" err="1">
                <a:latin typeface="Times New Roman" panose="02020603050405020304" pitchFamily="18" charset="0"/>
                <a:cs typeface="Times New Roman" panose="02020603050405020304" pitchFamily="18" charset="0"/>
              </a:rPr>
              <a:t>còn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hưởng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sau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cùng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vì</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ít</a:t>
            </a:r>
            <a:r>
              <a:rPr lang="en-US" dirty="0"/>
              <a:t>.</a:t>
            </a:r>
          </a:p>
        </p:txBody>
      </p:sp>
    </p:spTree>
    <p:extLst>
      <p:ext uri="{BB962C8B-B14F-4D97-AF65-F5344CB8AC3E}">
        <p14:creationId xmlns:p14="http://schemas.microsoft.com/office/powerpoint/2010/main" val="30940280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B93E78-D4D7-8A5F-E81F-91AFF87CC604}"/>
              </a:ext>
            </a:extLst>
          </p:cNvPr>
          <p:cNvSpPr txBox="1"/>
          <p:nvPr/>
        </p:nvSpPr>
        <p:spPr>
          <a:xfrm>
            <a:off x="452284" y="570271"/>
            <a:ext cx="11080955" cy="707886"/>
          </a:xfrm>
          <a:prstGeom prst="rect">
            <a:avLst/>
          </a:prstGeom>
          <a:noFill/>
        </p:spPr>
        <p:txBody>
          <a:bodyPr wrap="square" rtlCol="0">
            <a:spAutoFit/>
          </a:bodyPr>
          <a:lstStyle/>
          <a:p>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Xoá</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Outliners  </a:t>
            </a:r>
          </a:p>
        </p:txBody>
      </p:sp>
      <p:pic>
        <p:nvPicPr>
          <p:cNvPr id="4" name="Picture 3">
            <a:extLst>
              <a:ext uri="{FF2B5EF4-FFF2-40B4-BE49-F238E27FC236}">
                <a16:creationId xmlns:a16="http://schemas.microsoft.com/office/drawing/2014/main" id="{DB333931-2551-CAE5-5D33-6CC45DD9BCDC}"/>
              </a:ext>
            </a:extLst>
          </p:cNvPr>
          <p:cNvPicPr>
            <a:picLocks noChangeAspect="1"/>
          </p:cNvPicPr>
          <p:nvPr/>
        </p:nvPicPr>
        <p:blipFill>
          <a:blip r:embed="rId2"/>
          <a:stretch>
            <a:fillRect/>
          </a:stretch>
        </p:blipFill>
        <p:spPr>
          <a:xfrm>
            <a:off x="342352" y="1365015"/>
            <a:ext cx="7849695" cy="1886213"/>
          </a:xfrm>
          <a:prstGeom prst="rect">
            <a:avLst/>
          </a:prstGeom>
        </p:spPr>
      </p:pic>
      <p:pic>
        <p:nvPicPr>
          <p:cNvPr id="6" name="Picture 5">
            <a:extLst>
              <a:ext uri="{FF2B5EF4-FFF2-40B4-BE49-F238E27FC236}">
                <a16:creationId xmlns:a16="http://schemas.microsoft.com/office/drawing/2014/main" id="{2429D62B-8162-8524-E5B4-E57E7ADD78F4}"/>
              </a:ext>
            </a:extLst>
          </p:cNvPr>
          <p:cNvPicPr>
            <a:picLocks noChangeAspect="1"/>
          </p:cNvPicPr>
          <p:nvPr/>
        </p:nvPicPr>
        <p:blipFill>
          <a:blip r:embed="rId3"/>
          <a:stretch>
            <a:fillRect/>
          </a:stretch>
        </p:blipFill>
        <p:spPr>
          <a:xfrm>
            <a:off x="342351" y="3340510"/>
            <a:ext cx="7849695" cy="914528"/>
          </a:xfrm>
          <a:prstGeom prst="rect">
            <a:avLst/>
          </a:prstGeom>
        </p:spPr>
      </p:pic>
      <p:sp>
        <p:nvSpPr>
          <p:cNvPr id="7" name="TextBox 6">
            <a:extLst>
              <a:ext uri="{FF2B5EF4-FFF2-40B4-BE49-F238E27FC236}">
                <a16:creationId xmlns:a16="http://schemas.microsoft.com/office/drawing/2014/main" id="{8A58B539-E1A6-C36A-8F8D-AF29B897003B}"/>
              </a:ext>
            </a:extLst>
          </p:cNvPr>
          <p:cNvSpPr txBox="1"/>
          <p:nvPr/>
        </p:nvSpPr>
        <p:spPr>
          <a:xfrm>
            <a:off x="452283" y="4817806"/>
            <a:ext cx="11080955" cy="830997"/>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=&gt; </a:t>
            </a:r>
            <a:r>
              <a:rPr lang="vi-VN" sz="2400" dirty="0">
                <a:latin typeface="Times New Roman" panose="02020603050405020304" pitchFamily="18" charset="0"/>
                <a:cs typeface="Times New Roman" panose="02020603050405020304" pitchFamily="18" charset="0"/>
              </a:rPr>
              <a:t>Outliers rất ít, không ảnh hưởng đến kết quả → chọn phương pháp IQR (cận trên – cận dưới) để chuẩn hoá dữ liệu.</a:t>
            </a:r>
            <a:r>
              <a:rPr lang="en-US" sz="2400" dirty="0">
                <a:latin typeface="Times New Roman" panose="02020603050405020304" pitchFamily="18" charset="0"/>
                <a:cs typeface="Times New Roman" panose="02020603050405020304" pitchFamily="18" charset="0"/>
              </a:rPr>
              <a:t> Sau </a:t>
            </a:r>
            <a:r>
              <a:rPr lang="en-US" sz="2400" dirty="0" err="1">
                <a:latin typeface="Times New Roman" panose="02020603050405020304" pitchFamily="18" charset="0"/>
                <a:cs typeface="Times New Roman" panose="02020603050405020304" pitchFamily="18" charset="0"/>
              </a:rPr>
              <a:t>khi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xoá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còn</a:t>
            </a:r>
            <a:r>
              <a:rPr lang="en-US" sz="2400" dirty="0">
                <a:latin typeface="Times New Roman" panose="02020603050405020304" pitchFamily="18" charset="0"/>
                <a:cs typeface="Times New Roman" panose="02020603050405020304" pitchFamily="18" charset="0"/>
              </a:rPr>
              <a:t> 3079 </a:t>
            </a:r>
            <a:r>
              <a:rPr lang="en-US" sz="2400" dirty="0" err="1">
                <a:latin typeface="Times New Roman" panose="02020603050405020304" pitchFamily="18" charset="0"/>
                <a:cs typeface="Times New Roman" panose="02020603050405020304" pitchFamily="18" charset="0"/>
              </a:rPr>
              <a:t>dòng</a:t>
            </a:r>
            <a:r>
              <a:rPr lang="en-US" sz="24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22471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0560D8-CC5D-F788-2227-BE2861264345}"/>
              </a:ext>
            </a:extLst>
          </p:cNvPr>
          <p:cNvSpPr txBox="1"/>
          <p:nvPr/>
        </p:nvSpPr>
        <p:spPr>
          <a:xfrm>
            <a:off x="294969" y="442452"/>
            <a:ext cx="11100619" cy="707886"/>
          </a:xfrm>
          <a:prstGeom prst="rect">
            <a:avLst/>
          </a:prstGeom>
          <a:noFill/>
        </p:spPr>
        <p:txBody>
          <a:bodyPr wrap="square" rtlCol="0">
            <a:spAutoFit/>
          </a:bodyPr>
          <a:lstStyle/>
          <a:p>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EDA (Exploratory Data Analysis)</a:t>
            </a:r>
          </a:p>
        </p:txBody>
      </p:sp>
      <p:sp>
        <p:nvSpPr>
          <p:cNvPr id="3" name="TextBox 2">
            <a:extLst>
              <a:ext uri="{FF2B5EF4-FFF2-40B4-BE49-F238E27FC236}">
                <a16:creationId xmlns:a16="http://schemas.microsoft.com/office/drawing/2014/main" id="{57789E8A-A115-9C25-3C57-D6E292211AC3}"/>
              </a:ext>
            </a:extLst>
          </p:cNvPr>
          <p:cNvSpPr txBox="1"/>
          <p:nvPr/>
        </p:nvSpPr>
        <p:spPr>
          <a:xfrm>
            <a:off x="294969" y="1189703"/>
            <a:ext cx="10962969"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Percentage of Customer Churn</a:t>
            </a:r>
          </a:p>
        </p:txBody>
      </p:sp>
      <p:pic>
        <p:nvPicPr>
          <p:cNvPr id="5" name="Picture 4">
            <a:extLst>
              <a:ext uri="{FF2B5EF4-FFF2-40B4-BE49-F238E27FC236}">
                <a16:creationId xmlns:a16="http://schemas.microsoft.com/office/drawing/2014/main" id="{16D17B72-4E23-FCDE-6F4A-199C76E082C2}"/>
              </a:ext>
            </a:extLst>
          </p:cNvPr>
          <p:cNvPicPr>
            <a:picLocks noChangeAspect="1"/>
          </p:cNvPicPr>
          <p:nvPr/>
        </p:nvPicPr>
        <p:blipFill>
          <a:blip r:embed="rId2"/>
          <a:stretch>
            <a:fillRect/>
          </a:stretch>
        </p:blipFill>
        <p:spPr>
          <a:xfrm>
            <a:off x="382157" y="1716717"/>
            <a:ext cx="3615502" cy="3640874"/>
          </a:xfrm>
          <a:prstGeom prst="rect">
            <a:avLst/>
          </a:prstGeom>
        </p:spPr>
      </p:pic>
      <p:sp>
        <p:nvSpPr>
          <p:cNvPr id="6" name="TextBox 5">
            <a:extLst>
              <a:ext uri="{FF2B5EF4-FFF2-40B4-BE49-F238E27FC236}">
                <a16:creationId xmlns:a16="http://schemas.microsoft.com/office/drawing/2014/main" id="{234E5D5B-886F-D196-8469-192B4CAF2D7B}"/>
              </a:ext>
            </a:extLst>
          </p:cNvPr>
          <p:cNvSpPr txBox="1"/>
          <p:nvPr/>
        </p:nvSpPr>
        <p:spPr>
          <a:xfrm>
            <a:off x="5270090" y="2906017"/>
            <a:ext cx="5692878" cy="1477328"/>
          </a:xfrm>
          <a:prstGeom prst="rect">
            <a:avLst/>
          </a:prstGeom>
          <a:noFill/>
        </p:spPr>
        <p:txBody>
          <a:bodyPr wrap="square" rtlCol="0">
            <a:spAutoFit/>
          </a:bodyPr>
          <a:lstStyle/>
          <a:p>
            <a:r>
              <a:rPr lang="vi-VN" dirty="0">
                <a:latin typeface="+mj-lt"/>
              </a:rPr>
              <a:t>81,2% khách hàng được giữ lại, trong khi 18,8% đã rời bỏ. Tỷ lệ churn (rời bỏ) không quá cao nhưng vẫn đủ lớn để ảnh hưởng đến doanh thu, cho thấy cần phải phân tích đặc điểm và nguyên nhân của nhóm churn nhằm cải thiện khả năng giữ chân khách h</a:t>
            </a:r>
            <a:r>
              <a:rPr lang="en-US" dirty="0">
                <a:latin typeface="+mj-lt"/>
              </a:rPr>
              <a:t>à</a:t>
            </a:r>
            <a:r>
              <a:rPr lang="vi-VN" dirty="0">
                <a:latin typeface="+mj-lt"/>
              </a:rPr>
              <a:t>ng</a:t>
            </a:r>
            <a:r>
              <a:rPr lang="en-US" dirty="0">
                <a:latin typeface="+mj-lt"/>
              </a:rPr>
              <a:t>.</a:t>
            </a:r>
          </a:p>
        </p:txBody>
      </p:sp>
    </p:spTree>
    <p:extLst>
      <p:ext uri="{BB962C8B-B14F-4D97-AF65-F5344CB8AC3E}">
        <p14:creationId xmlns:p14="http://schemas.microsoft.com/office/powerpoint/2010/main" val="3065289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3ED0F8-B630-CDC8-4718-8C88429D14F7}"/>
              </a:ext>
            </a:extLst>
          </p:cNvPr>
          <p:cNvPicPr>
            <a:picLocks noChangeAspect="1"/>
          </p:cNvPicPr>
          <p:nvPr/>
        </p:nvPicPr>
        <p:blipFill>
          <a:blip r:embed="rId2"/>
          <a:stretch>
            <a:fillRect/>
          </a:stretch>
        </p:blipFill>
        <p:spPr>
          <a:xfrm>
            <a:off x="1337186" y="1199535"/>
            <a:ext cx="8183524" cy="3382278"/>
          </a:xfrm>
          <a:prstGeom prst="rect">
            <a:avLst/>
          </a:prstGeom>
        </p:spPr>
      </p:pic>
      <p:sp>
        <p:nvSpPr>
          <p:cNvPr id="4" name="TextBox 3">
            <a:extLst>
              <a:ext uri="{FF2B5EF4-FFF2-40B4-BE49-F238E27FC236}">
                <a16:creationId xmlns:a16="http://schemas.microsoft.com/office/drawing/2014/main" id="{B6E60BFB-0429-1791-C149-A29CEBDF6EA5}"/>
              </a:ext>
            </a:extLst>
          </p:cNvPr>
          <p:cNvSpPr txBox="1"/>
          <p:nvPr/>
        </p:nvSpPr>
        <p:spPr>
          <a:xfrm>
            <a:off x="1258529" y="521110"/>
            <a:ext cx="9016180" cy="461665"/>
          </a:xfrm>
          <a:prstGeom prst="rect">
            <a:avLst/>
          </a:prstGeom>
          <a:noFill/>
        </p:spPr>
        <p:txBody>
          <a:bodyPr wrap="square" rtlCol="0">
            <a:spAutoFit/>
          </a:bodyPr>
          <a:lstStyle/>
          <a:p>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Phân</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phối</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khách</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hàng</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qua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giới</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tính</a:t>
            </a:r>
            <a:endPar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Oval 4">
            <a:extLst>
              <a:ext uri="{FF2B5EF4-FFF2-40B4-BE49-F238E27FC236}">
                <a16:creationId xmlns:a16="http://schemas.microsoft.com/office/drawing/2014/main" id="{FA2C20E0-9C83-034B-BC86-72DEC49E1270}"/>
              </a:ext>
            </a:extLst>
          </p:cNvPr>
          <p:cNvSpPr/>
          <p:nvPr/>
        </p:nvSpPr>
        <p:spPr>
          <a:xfrm>
            <a:off x="4001729" y="1425677"/>
            <a:ext cx="924232" cy="235975"/>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ED14367E-E9FD-3551-6853-5C3F846BC2EE}"/>
              </a:ext>
            </a:extLst>
          </p:cNvPr>
          <p:cNvCxnSpPr/>
          <p:nvPr/>
        </p:nvCxnSpPr>
        <p:spPr>
          <a:xfrm>
            <a:off x="5014452" y="1533832"/>
            <a:ext cx="292018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36E19685-0B82-B325-02AA-742A156A160A}"/>
              </a:ext>
            </a:extLst>
          </p:cNvPr>
          <p:cNvCxnSpPr/>
          <p:nvPr/>
        </p:nvCxnSpPr>
        <p:spPr>
          <a:xfrm>
            <a:off x="5014452" y="1533832"/>
            <a:ext cx="3667432" cy="17108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722C634B-91B6-438B-1A21-904194991B80}"/>
              </a:ext>
            </a:extLst>
          </p:cNvPr>
          <p:cNvSpPr/>
          <p:nvPr/>
        </p:nvSpPr>
        <p:spPr>
          <a:xfrm>
            <a:off x="2271252" y="2359742"/>
            <a:ext cx="855406" cy="226142"/>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2556FEEB-03C7-1875-0B10-A9B291D60949}"/>
              </a:ext>
            </a:extLst>
          </p:cNvPr>
          <p:cNvCxnSpPr/>
          <p:nvPr/>
        </p:nvCxnSpPr>
        <p:spPr>
          <a:xfrm>
            <a:off x="3126658" y="2458065"/>
            <a:ext cx="30676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197424C3-5348-BB27-7785-87C6B8A45A14}"/>
              </a:ext>
            </a:extLst>
          </p:cNvPr>
          <p:cNvCxnSpPr/>
          <p:nvPr/>
        </p:nvCxnSpPr>
        <p:spPr>
          <a:xfrm>
            <a:off x="3126658" y="2458065"/>
            <a:ext cx="3746090" cy="12978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3D7B5D8-AA18-74C8-5178-458090027A33}"/>
              </a:ext>
            </a:extLst>
          </p:cNvPr>
          <p:cNvSpPr txBox="1"/>
          <p:nvPr/>
        </p:nvSpPr>
        <p:spPr>
          <a:xfrm>
            <a:off x="1720645" y="4886632"/>
            <a:ext cx="7800065"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Ta </a:t>
            </a:r>
            <a:r>
              <a:rPr lang="en-US" dirty="0" err="1">
                <a:latin typeface="Times New Roman" panose="02020603050405020304" pitchFamily="18" charset="0"/>
                <a:cs typeface="Times New Roman" panose="02020603050405020304" pitchFamily="18" charset="0"/>
              </a:rPr>
              <a:t>thấy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hàng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nhóm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rời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bỏ</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thì</a:t>
            </a:r>
            <a:r>
              <a:rPr lang="en-US" dirty="0">
                <a:latin typeface="Times New Roman" panose="02020603050405020304" pitchFamily="18" charset="0"/>
                <a:cs typeface="Times New Roman" panose="02020603050405020304" pitchFamily="18" charset="0"/>
              </a:rPr>
              <a:t> ta </a:t>
            </a:r>
            <a:r>
              <a:rPr lang="en-US" dirty="0" err="1">
                <a:latin typeface="Times New Roman" panose="02020603050405020304" pitchFamily="18" charset="0"/>
                <a:cs typeface="Times New Roman" panose="02020603050405020304" pitchFamily="18" charset="0"/>
              </a:rPr>
              <a:t>vẫn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thấy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hang </a:t>
            </a:r>
            <a:r>
              <a:rPr lang="en-US" dirty="0" err="1">
                <a:latin typeface="Times New Roman" panose="02020603050405020304" pitchFamily="18" charset="0"/>
                <a:cs typeface="Times New Roman" panose="02020603050405020304" pitchFamily="18" charset="0"/>
              </a:rPr>
              <a:t>nam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vẫn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nhiều</a:t>
            </a:r>
            <a:r>
              <a:rPr lang="en-US" dirty="0">
                <a:latin typeface="Times New Roman" panose="02020603050405020304" pitchFamily="18" charset="0"/>
                <a:cs typeface="Times New Roman" panose="02020603050405020304" pitchFamily="18" charset="0"/>
              </a:rPr>
              <a:t> so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hàng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nữ</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723521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B10D8D-1B89-AEF6-96A1-F662749988C3}"/>
              </a:ext>
            </a:extLst>
          </p:cNvPr>
          <p:cNvPicPr>
            <a:picLocks noChangeAspect="1"/>
          </p:cNvPicPr>
          <p:nvPr/>
        </p:nvPicPr>
        <p:blipFill>
          <a:blip r:embed="rId2"/>
          <a:stretch>
            <a:fillRect/>
          </a:stretch>
        </p:blipFill>
        <p:spPr>
          <a:xfrm>
            <a:off x="1091382" y="1101213"/>
            <a:ext cx="9020516" cy="3722646"/>
          </a:xfrm>
          <a:prstGeom prst="rect">
            <a:avLst/>
          </a:prstGeom>
        </p:spPr>
      </p:pic>
      <p:sp>
        <p:nvSpPr>
          <p:cNvPr id="4" name="TextBox 3">
            <a:extLst>
              <a:ext uri="{FF2B5EF4-FFF2-40B4-BE49-F238E27FC236}">
                <a16:creationId xmlns:a16="http://schemas.microsoft.com/office/drawing/2014/main" id="{4C20FDFB-A20C-E5BD-AAF6-6DA3BF801483}"/>
              </a:ext>
            </a:extLst>
          </p:cNvPr>
          <p:cNvSpPr txBox="1"/>
          <p:nvPr/>
        </p:nvSpPr>
        <p:spPr>
          <a:xfrm>
            <a:off x="1091382" y="353961"/>
            <a:ext cx="9020516" cy="523220"/>
          </a:xfrm>
          <a:prstGeom prst="rect">
            <a:avLst/>
          </a:prstGeom>
          <a:noFill/>
        </p:spPr>
        <p:txBody>
          <a:bodyPr wrap="square" rtlCol="0">
            <a:spAutoFit/>
          </a:bodyPr>
          <a:lstStyle/>
          <a:p>
            <a:r>
              <a:rPr lang="en-US" sz="2800" dirty="0" err="1">
                <a:solidFill>
                  <a:srgbClr val="002060"/>
                </a:solidFill>
                <a:latin typeface="Times New Roman" panose="02020603050405020304" pitchFamily="18" charset="0"/>
                <a:cs typeface="Times New Roman" panose="02020603050405020304" pitchFamily="18" charset="0"/>
              </a:rPr>
              <a:t>Phân</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phối</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số</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lượng</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khách</a:t>
            </a:r>
            <a:r>
              <a:rPr lang="en-US" sz="2800" dirty="0">
                <a:solidFill>
                  <a:srgbClr val="002060"/>
                </a:solidFill>
                <a:latin typeface="Times New Roman" panose="02020603050405020304" pitchFamily="18" charset="0"/>
                <a:cs typeface="Times New Roman" panose="02020603050405020304" pitchFamily="18" charset="0"/>
              </a:rPr>
              <a:t> hang </a:t>
            </a:r>
            <a:r>
              <a:rPr lang="en-US" sz="2800" dirty="0" err="1">
                <a:solidFill>
                  <a:srgbClr val="002060"/>
                </a:solidFill>
                <a:latin typeface="Times New Roman" panose="02020603050405020304" pitchFamily="18" charset="0"/>
                <a:cs typeface="Times New Roman" panose="02020603050405020304" pitchFamily="18" charset="0"/>
              </a:rPr>
              <a:t>rời</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bỏ</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theo</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cấp</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độ</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thành</a:t>
            </a:r>
            <a:r>
              <a:rPr lang="en-US" sz="2800" dirty="0">
                <a:solidFill>
                  <a:srgbClr val="002060"/>
                </a:solidFill>
                <a:latin typeface="Times New Roman" panose="02020603050405020304" pitchFamily="18" charset="0"/>
                <a:cs typeface="Times New Roman" panose="02020603050405020304" pitchFamily="18" charset="0"/>
              </a:rPr>
              <a:t> </a:t>
            </a:r>
            <a:r>
              <a:rPr lang="en-US" sz="2800" dirty="0" err="1">
                <a:solidFill>
                  <a:srgbClr val="002060"/>
                </a:solidFill>
                <a:latin typeface="Times New Roman" panose="02020603050405020304" pitchFamily="18" charset="0"/>
                <a:cs typeface="Times New Roman" panose="02020603050405020304" pitchFamily="18" charset="0"/>
              </a:rPr>
              <a:t>phố</a:t>
            </a:r>
            <a:endParaRPr lang="en-US" sz="2800" dirty="0">
              <a:solidFill>
                <a:srgbClr val="00206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8188B9CE-CD43-6BDD-9324-57879161D497}"/>
              </a:ext>
            </a:extLst>
          </p:cNvPr>
          <p:cNvSpPr txBox="1"/>
          <p:nvPr/>
        </p:nvSpPr>
        <p:spPr>
          <a:xfrm>
            <a:off x="1091382" y="5047891"/>
            <a:ext cx="9020516"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Ta </a:t>
            </a:r>
            <a:r>
              <a:rPr lang="en-US" dirty="0" err="1">
                <a:latin typeface="Times New Roman" panose="02020603050405020304" pitchFamily="18" charset="0"/>
                <a:cs typeface="Times New Roman" panose="02020603050405020304" pitchFamily="18" charset="0"/>
              </a:rPr>
              <a:t>nhận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thấy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rằng</a:t>
            </a:r>
            <a:r>
              <a:rPr lang="en-US" dirty="0">
                <a:latin typeface="Times New Roman" panose="02020603050405020304" pitchFamily="18" charset="0"/>
                <a:cs typeface="Times New Roman" panose="02020603050405020304" pitchFamily="18" charset="0"/>
              </a:rPr>
              <a:t> city tier 1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hàng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cao</a:t>
            </a:r>
            <a:r>
              <a:rPr lang="en-US" dirty="0">
                <a:latin typeface="Times New Roman" panose="02020603050405020304" pitchFamily="18" charset="0"/>
                <a:cs typeface="Times New Roman" panose="02020603050405020304" pitchFamily="18" charset="0"/>
              </a:rPr>
              <a:t> so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những</a:t>
            </a:r>
            <a:r>
              <a:rPr lang="en-US" dirty="0">
                <a:latin typeface="Times New Roman" panose="02020603050405020304" pitchFamily="18" charset="0"/>
                <a:cs typeface="Times New Roman" panose="02020603050405020304" pitchFamily="18" charset="0"/>
              </a:rPr>
              <a:t> city tier </a:t>
            </a:r>
            <a:r>
              <a:rPr lang="en-US" dirty="0" err="1">
                <a:latin typeface="Times New Roman" panose="02020603050405020304" pitchFamily="18" charset="0"/>
                <a:cs typeface="Times New Roman" panose="02020603050405020304" pitchFamily="18" charset="0"/>
              </a:rPr>
              <a:t>khác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thấp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city tier 2.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pháp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tang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lượng</a:t>
            </a:r>
            <a:r>
              <a:rPr lang="en-US" dirty="0">
                <a:latin typeface="Times New Roman" panose="02020603050405020304" pitchFamily="18" charset="0"/>
                <a:cs typeface="Times New Roman" panose="02020603050405020304" pitchFamily="18" charset="0"/>
              </a:rPr>
              <a:t> ở city tier 2 </a:t>
            </a:r>
            <a:r>
              <a:rPr lang="en-US" dirty="0" err="1">
                <a:latin typeface="Times New Roman" panose="02020603050405020304" pitchFamily="18" charset="0"/>
                <a:cs typeface="Times New Roman" panose="02020603050405020304" pitchFamily="18" charset="0"/>
              </a:rPr>
              <a:t>nếu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hang ở </a:t>
            </a:r>
            <a:r>
              <a:rPr lang="en-US" dirty="0" err="1">
                <a:latin typeface="Times New Roman" panose="02020603050405020304" pitchFamily="18" charset="0"/>
                <a:cs typeface="Times New Roman" panose="02020603050405020304" pitchFamily="18" charset="0"/>
              </a:rPr>
              <a:t>thành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phố</a:t>
            </a:r>
            <a:r>
              <a:rPr lang="en-US" dirty="0">
                <a:latin typeface="Times New Roman" panose="02020603050405020304" pitchFamily="18" charset="0"/>
                <a:cs typeface="Times New Roman" panose="02020603050405020304" pitchFamily="18" charset="0"/>
              </a:rPr>
              <a:t> 2 </a:t>
            </a:r>
            <a:r>
              <a:rPr lang="en-US" dirty="0" err="1">
                <a:latin typeface="Times New Roman" panose="02020603050405020304" pitchFamily="18" charset="0"/>
                <a:cs typeface="Times New Roman" panose="02020603050405020304" pitchFamily="18" charset="0"/>
              </a:rPr>
              <a:t>mua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nhiều</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30661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224120-F094-AD58-14B4-E0C404629F7B}"/>
              </a:ext>
            </a:extLst>
          </p:cNvPr>
          <p:cNvPicPr>
            <a:picLocks noChangeAspect="1"/>
          </p:cNvPicPr>
          <p:nvPr/>
        </p:nvPicPr>
        <p:blipFill>
          <a:blip r:embed="rId2"/>
          <a:stretch>
            <a:fillRect/>
          </a:stretch>
        </p:blipFill>
        <p:spPr>
          <a:xfrm>
            <a:off x="963561" y="1252904"/>
            <a:ext cx="8583561" cy="3573275"/>
          </a:xfrm>
          <a:prstGeom prst="rect">
            <a:avLst/>
          </a:prstGeom>
        </p:spPr>
      </p:pic>
      <p:sp>
        <p:nvSpPr>
          <p:cNvPr id="4" name="TextBox 3">
            <a:extLst>
              <a:ext uri="{FF2B5EF4-FFF2-40B4-BE49-F238E27FC236}">
                <a16:creationId xmlns:a16="http://schemas.microsoft.com/office/drawing/2014/main" id="{D6DDAA7B-AD5A-3738-0DB3-D742FC5E0BE7}"/>
              </a:ext>
            </a:extLst>
          </p:cNvPr>
          <p:cNvSpPr txBox="1"/>
          <p:nvPr/>
        </p:nvSpPr>
        <p:spPr>
          <a:xfrm>
            <a:off x="963561" y="530942"/>
            <a:ext cx="9016181" cy="523220"/>
          </a:xfrm>
          <a:prstGeom prst="rect">
            <a:avLst/>
          </a:prstGeom>
          <a:noFill/>
        </p:spPr>
        <p:txBody>
          <a:bodyPr wrap="square" rtlCol="0">
            <a:spAutoFit/>
          </a:bodyPr>
          <a:lstStyle/>
          <a:p>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Phân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phối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người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theo</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trạng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thái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hôn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nhân</a:t>
            </a:r>
            <a:endPar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Oval 4">
            <a:extLst>
              <a:ext uri="{FF2B5EF4-FFF2-40B4-BE49-F238E27FC236}">
                <a16:creationId xmlns:a16="http://schemas.microsoft.com/office/drawing/2014/main" id="{87C4ADE6-62A9-F0E8-A814-1ECEF5B75E54}"/>
              </a:ext>
            </a:extLst>
          </p:cNvPr>
          <p:cNvSpPr/>
          <p:nvPr/>
        </p:nvSpPr>
        <p:spPr>
          <a:xfrm>
            <a:off x="2989006" y="1533832"/>
            <a:ext cx="757084" cy="344129"/>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57BD98F2-C295-7921-0426-ACBB6326CBFA}"/>
              </a:ext>
            </a:extLst>
          </p:cNvPr>
          <p:cNvCxnSpPr/>
          <p:nvPr/>
        </p:nvCxnSpPr>
        <p:spPr>
          <a:xfrm>
            <a:off x="3746090" y="1877961"/>
            <a:ext cx="550607" cy="4916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2F522C55-4B41-BCD0-484F-AC8A9C24F406}"/>
              </a:ext>
            </a:extLst>
          </p:cNvPr>
          <p:cNvSpPr/>
          <p:nvPr/>
        </p:nvSpPr>
        <p:spPr>
          <a:xfrm>
            <a:off x="4326194" y="2448232"/>
            <a:ext cx="570271" cy="216310"/>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C7B9D0E-F3FF-023D-6C9B-61917E3F72AB}"/>
              </a:ext>
            </a:extLst>
          </p:cNvPr>
          <p:cNvSpPr/>
          <p:nvPr/>
        </p:nvSpPr>
        <p:spPr>
          <a:xfrm>
            <a:off x="4296697" y="2448232"/>
            <a:ext cx="599768" cy="21631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F7511CAE-E6C3-55D6-8410-93543DCB0518}"/>
              </a:ext>
            </a:extLst>
          </p:cNvPr>
          <p:cNvSpPr/>
          <p:nvPr/>
        </p:nvSpPr>
        <p:spPr>
          <a:xfrm>
            <a:off x="8819535" y="3588774"/>
            <a:ext cx="599768" cy="353961"/>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4DA7B344-1F46-5332-9122-677659904386}"/>
              </a:ext>
            </a:extLst>
          </p:cNvPr>
          <p:cNvCxnSpPr/>
          <p:nvPr/>
        </p:nvCxnSpPr>
        <p:spPr>
          <a:xfrm flipH="1">
            <a:off x="8190271" y="3785419"/>
            <a:ext cx="501445" cy="1573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5BC41369-C18A-24B1-1EFE-E17927A5B351}"/>
              </a:ext>
            </a:extLst>
          </p:cNvPr>
          <p:cNvSpPr/>
          <p:nvPr/>
        </p:nvSpPr>
        <p:spPr>
          <a:xfrm>
            <a:off x="7620000" y="3785419"/>
            <a:ext cx="501445" cy="235975"/>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86FEDA-D543-B062-D337-7CDC98451DD3}"/>
              </a:ext>
            </a:extLst>
          </p:cNvPr>
          <p:cNvSpPr txBox="1"/>
          <p:nvPr/>
        </p:nvSpPr>
        <p:spPr>
          <a:xfrm>
            <a:off x="845575" y="4902089"/>
            <a:ext cx="9134168" cy="1200329"/>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lượng</a:t>
            </a:r>
            <a:r>
              <a:rPr lang="en-US" dirty="0">
                <a:latin typeface="Times New Roman" panose="02020603050405020304" pitchFamily="18" charset="0"/>
                <a:cs typeface="Times New Roman" panose="02020603050405020304" pitchFamily="18" charset="0"/>
              </a:rPr>
              <a:t> Single </a:t>
            </a:r>
            <a:r>
              <a:rPr lang="en-US" dirty="0" err="1">
                <a:latin typeface="Times New Roman" panose="02020603050405020304" pitchFamily="18" charset="0"/>
                <a:cs typeface="Times New Roman" panose="02020603050405020304" pitchFamily="18" charset="0"/>
              </a:rPr>
              <a:t>thấp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hơn</a:t>
            </a:r>
            <a:r>
              <a:rPr lang="en-US" dirty="0">
                <a:latin typeface="Times New Roman" panose="02020603050405020304" pitchFamily="18" charset="0"/>
                <a:cs typeface="Times New Roman" panose="02020603050405020304" pitchFamily="18" charset="0"/>
              </a:rPr>
              <a:t> Married </a:t>
            </a:r>
            <a:r>
              <a:rPr lang="en-US" dirty="0" err="1">
                <a:latin typeface="Times New Roman" panose="02020603050405020304" pitchFamily="18" charset="0"/>
                <a:cs typeface="Times New Roman" panose="02020603050405020304" pitchFamily="18" charset="0"/>
              </a:rPr>
              <a:t>nhưng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rời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bỏ</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hơn</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xem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xét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nếu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hang Single </a:t>
            </a:r>
            <a:r>
              <a:rPr lang="en-US" dirty="0" err="1">
                <a:latin typeface="Times New Roman" panose="02020603050405020304" pitchFamily="18" charset="0"/>
                <a:cs typeface="Times New Roman" panose="02020603050405020304" pitchFamily="18" charset="0"/>
              </a:rPr>
              <a:t>mà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tỉ</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mua</a:t>
            </a:r>
            <a:r>
              <a:rPr lang="en-US" dirty="0">
                <a:latin typeface="Times New Roman" panose="02020603050405020304" pitchFamily="18" charset="0"/>
                <a:cs typeface="Times New Roman" panose="02020603050405020304" pitchFamily="18" charset="0"/>
              </a:rPr>
              <a:t> hang </a:t>
            </a:r>
            <a:r>
              <a:rPr lang="en-US" dirty="0" err="1">
                <a:latin typeface="Times New Roman" panose="02020603050405020304" pitchFamily="18" charset="0"/>
                <a:cs typeface="Times New Roman" panose="02020603050405020304" pitchFamily="18" charset="0"/>
              </a:rPr>
              <a:t>cao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tìm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ngừa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rời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bỏ</a:t>
            </a:r>
            <a:r>
              <a:rPr lang="en-US" dirty="0">
                <a:latin typeface="Times New Roman" panose="02020603050405020304" pitchFamily="18" charset="0"/>
                <a:cs typeface="Times New Roman" panose="02020603050405020304" pitchFamily="18" charset="0"/>
              </a:rPr>
              <a:t> ở Single.</a:t>
            </a:r>
          </a:p>
          <a:p>
            <a:r>
              <a:rPr lang="en-US" dirty="0" err="1">
                <a:latin typeface="Times New Roman" panose="02020603050405020304" pitchFamily="18" charset="0"/>
                <a:cs typeface="Times New Roman" panose="02020603050405020304" pitchFamily="18" charset="0"/>
              </a:rPr>
              <a:t>Nếu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tỉ</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mua</a:t>
            </a:r>
            <a:r>
              <a:rPr lang="en-US" dirty="0">
                <a:latin typeface="Times New Roman" panose="02020603050405020304" pitchFamily="18" charset="0"/>
                <a:cs typeface="Times New Roman" panose="02020603050405020304" pitchFamily="18" charset="0"/>
              </a:rPr>
              <a:t> hang </a:t>
            </a:r>
            <a:r>
              <a:rPr lang="en-US" dirty="0" err="1">
                <a:latin typeface="Times New Roman" panose="02020603050405020304" pitchFamily="18" charset="0"/>
                <a:cs typeface="Times New Roman" panose="02020603050405020304" pitchFamily="18" charset="0"/>
              </a:rPr>
              <a:t>thấp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nâng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Married.</a:t>
            </a:r>
          </a:p>
        </p:txBody>
      </p:sp>
    </p:spTree>
    <p:extLst>
      <p:ext uri="{BB962C8B-B14F-4D97-AF65-F5344CB8AC3E}">
        <p14:creationId xmlns:p14="http://schemas.microsoft.com/office/powerpoint/2010/main" val="3741409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D913A4-8E04-2B8E-668C-E29E4B812E08}"/>
              </a:ext>
            </a:extLst>
          </p:cNvPr>
          <p:cNvPicPr>
            <a:picLocks noChangeAspect="1"/>
          </p:cNvPicPr>
          <p:nvPr/>
        </p:nvPicPr>
        <p:blipFill>
          <a:blip r:embed="rId2"/>
          <a:stretch>
            <a:fillRect/>
          </a:stretch>
        </p:blipFill>
        <p:spPr>
          <a:xfrm>
            <a:off x="993058" y="1035988"/>
            <a:ext cx="7565491" cy="3528476"/>
          </a:xfrm>
          <a:prstGeom prst="rect">
            <a:avLst/>
          </a:prstGeom>
          <a:noFill/>
          <a:ln>
            <a:noFill/>
          </a:ln>
        </p:spPr>
      </p:pic>
      <p:sp>
        <p:nvSpPr>
          <p:cNvPr id="4" name="TextBox 3">
            <a:extLst>
              <a:ext uri="{FF2B5EF4-FFF2-40B4-BE49-F238E27FC236}">
                <a16:creationId xmlns:a16="http://schemas.microsoft.com/office/drawing/2014/main" id="{CA1540F7-E16F-6A1A-C0CB-7226C6D84CF9}"/>
              </a:ext>
            </a:extLst>
          </p:cNvPr>
          <p:cNvSpPr txBox="1"/>
          <p:nvPr/>
        </p:nvSpPr>
        <p:spPr>
          <a:xfrm>
            <a:off x="993058" y="393291"/>
            <a:ext cx="9871587" cy="523220"/>
          </a:xfrm>
          <a:prstGeom prst="rect">
            <a:avLst/>
          </a:prstGeom>
          <a:noFill/>
        </p:spPr>
        <p:txBody>
          <a:bodyPr wrap="square" rtlCol="0">
            <a:spAutoFit/>
          </a:bodyPr>
          <a:lstStyle/>
          <a:p>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Phân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phối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đa</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biến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của</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trạng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thái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hôn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nhân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city tier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và</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giới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tính</a:t>
            </a:r>
            <a:endPar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6" name="Oval 5">
            <a:extLst>
              <a:ext uri="{FF2B5EF4-FFF2-40B4-BE49-F238E27FC236}">
                <a16:creationId xmlns:a16="http://schemas.microsoft.com/office/drawing/2014/main" id="{E090B621-E723-760B-5DD3-A385F3B0817D}"/>
              </a:ext>
            </a:extLst>
          </p:cNvPr>
          <p:cNvSpPr/>
          <p:nvPr/>
        </p:nvSpPr>
        <p:spPr>
          <a:xfrm>
            <a:off x="4109884" y="3618271"/>
            <a:ext cx="412955" cy="30480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15B2C24-C94F-0DBB-4AB2-A528D3094C0C}"/>
              </a:ext>
            </a:extLst>
          </p:cNvPr>
          <p:cNvSpPr/>
          <p:nvPr/>
        </p:nvSpPr>
        <p:spPr>
          <a:xfrm>
            <a:off x="3308555" y="3574026"/>
            <a:ext cx="412955" cy="30480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68D34D7D-C920-EECE-0DB1-DD1CAC66FC22}"/>
              </a:ext>
            </a:extLst>
          </p:cNvPr>
          <p:cNvCxnSpPr/>
          <p:nvPr/>
        </p:nvCxnSpPr>
        <p:spPr>
          <a:xfrm flipH="1">
            <a:off x="3721510" y="3770671"/>
            <a:ext cx="38837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9F57B690-4906-18F7-4D8C-5D8F0F4F3337}"/>
              </a:ext>
            </a:extLst>
          </p:cNvPr>
          <p:cNvSpPr txBox="1"/>
          <p:nvPr/>
        </p:nvSpPr>
        <p:spPr>
          <a:xfrm>
            <a:off x="884904" y="4761110"/>
            <a:ext cx="10068232" cy="1323439"/>
          </a:xfrm>
          <a:prstGeom prst="rect">
            <a:avLst/>
          </a:prstGeom>
          <a:noFill/>
        </p:spPr>
        <p:txBody>
          <a:bodyPr wrap="square" rtlCol="0">
            <a:spAutoFit/>
          </a:bodyPr>
          <a:lstStyle/>
          <a:p>
            <a:r>
              <a:rPr lang="en-US" sz="2000" dirty="0" err="1">
                <a:latin typeface="Times New Roman" panose="02020603050405020304" pitchFamily="18" charset="0"/>
                <a:cs typeface="Times New Roman" panose="02020603050405020304" pitchFamily="18" charset="0"/>
              </a:rPr>
              <a:t>Phân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City tier 1 </a:t>
            </a:r>
            <a:r>
              <a:rPr lang="en-US" sz="2000" dirty="0" err="1">
                <a:latin typeface="Times New Roman" panose="02020603050405020304" pitchFamily="18" charset="0"/>
                <a:cs typeface="Times New Roman" panose="02020603050405020304" pitchFamily="18" charset="0"/>
              </a:rPr>
              <a:t>chiếm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số</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lượng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người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tham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cao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nhưng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nhìn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chung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xét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giới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tính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nữ</a:t>
            </a:r>
            <a:r>
              <a:rPr lang="en-US" sz="2000" dirty="0">
                <a:latin typeface="Times New Roman" panose="02020603050405020304" pitchFamily="18" charset="0"/>
                <a:cs typeface="Times New Roman" panose="02020603050405020304" pitchFamily="18" charset="0"/>
              </a:rPr>
              <a:t> ở City tier 3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số</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lượng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người</a:t>
            </a:r>
            <a:r>
              <a:rPr lang="en-US" sz="2000" dirty="0">
                <a:latin typeface="Times New Roman" panose="02020603050405020304" pitchFamily="18" charset="0"/>
                <a:cs typeface="Times New Roman" panose="02020603050405020304" pitchFamily="18" charset="0"/>
              </a:rPr>
              <a:t> churn </a:t>
            </a:r>
            <a:r>
              <a:rPr lang="en-US" sz="2000" dirty="0" err="1">
                <a:latin typeface="Times New Roman" panose="02020603050405020304" pitchFamily="18" charset="0"/>
                <a:cs typeface="Times New Roman" panose="02020603050405020304" pitchFamily="18" charset="0"/>
              </a:rPr>
              <a:t>cao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hơn</a:t>
            </a:r>
            <a:r>
              <a:rPr lang="en-US" sz="2000" dirty="0">
                <a:latin typeface="Times New Roman" panose="02020603050405020304" pitchFamily="18" charset="0"/>
                <a:cs typeface="Times New Roman" panose="02020603050405020304" pitchFamily="18" charset="0"/>
              </a:rPr>
              <a:t> city tier 1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khi</a:t>
            </a:r>
            <a:r>
              <a:rPr lang="en-US" sz="2000" dirty="0">
                <a:latin typeface="Times New Roman" panose="02020603050405020304" pitchFamily="18" charset="0"/>
                <a:cs typeface="Times New Roman" panose="02020603050405020304" pitchFamily="18" charset="0"/>
              </a:rPr>
              <a:t> city tier 1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lượng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người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cao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nhiều</a:t>
            </a:r>
            <a:r>
              <a:rPr lang="en-US" sz="2000" dirty="0">
                <a:latin typeface="Times New Roman" panose="02020603050405020304" pitchFamily="18" charset="0"/>
                <a:cs typeface="Times New Roman" panose="02020603050405020304" pitchFamily="18" charset="0"/>
              </a:rPr>
              <a:t> so </a:t>
            </a:r>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city 3. </a:t>
            </a:r>
            <a:r>
              <a:rPr lang="en-US" sz="2000" dirty="0" err="1">
                <a:latin typeface="Times New Roman" panose="02020603050405020304" pitchFamily="18" charset="0"/>
                <a:cs typeface="Times New Roman" panose="02020603050405020304" pitchFamily="18" charset="0"/>
              </a:rPr>
              <a:t>Số</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lượng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phụ</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nữ</a:t>
            </a:r>
            <a:r>
              <a:rPr lang="en-US" sz="2000" dirty="0">
                <a:latin typeface="Times New Roman" panose="02020603050405020304" pitchFamily="18" charset="0"/>
                <a:cs typeface="Times New Roman" panose="02020603050405020304" pitchFamily="18" charset="0"/>
              </a:rPr>
              <a:t> ở city tier 3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tỉ</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lệ</a:t>
            </a:r>
            <a:r>
              <a:rPr lang="en-US" sz="2000" dirty="0">
                <a:latin typeface="Times New Roman" panose="02020603050405020304" pitchFamily="18" charset="0"/>
                <a:cs typeface="Times New Roman" panose="02020603050405020304" pitchFamily="18" charset="0"/>
              </a:rPr>
              <a:t> churn </a:t>
            </a:r>
            <a:r>
              <a:rPr lang="en-US" sz="2000" dirty="0" err="1">
                <a:latin typeface="Times New Roman" panose="02020603050405020304" pitchFamily="18" charset="0"/>
                <a:cs typeface="Times New Roman" panose="02020603050405020304" pitchFamily="18" charset="0"/>
              </a:rPr>
              <a:t>cao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triển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khai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chiến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lược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giảm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lượng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người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rời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bỏ</a:t>
            </a:r>
            <a:r>
              <a:rPr lang="en-US" sz="20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922474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4FF5A3-B122-DF4A-2C5F-978C282AFED3}"/>
              </a:ext>
            </a:extLst>
          </p:cNvPr>
          <p:cNvSpPr txBox="1"/>
          <p:nvPr/>
        </p:nvSpPr>
        <p:spPr>
          <a:xfrm>
            <a:off x="629264" y="599768"/>
            <a:ext cx="9714271" cy="954107"/>
          </a:xfrm>
          <a:prstGeom prst="rect">
            <a:avLst/>
          </a:prstGeom>
          <a:noFill/>
        </p:spPr>
        <p:txBody>
          <a:bodyPr wrap="square" rtlCol="0">
            <a:spAutoFit/>
          </a:bodyPr>
          <a:lstStyle/>
          <a:p>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Phân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Phối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khách</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hàng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theo</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đa</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biến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giới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tính</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và</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trạng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thái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hôn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nhân</a:t>
            </a:r>
            <a:endPar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3000BA7-BB16-7F9D-DF24-025453316B46}"/>
              </a:ext>
            </a:extLst>
          </p:cNvPr>
          <p:cNvPicPr>
            <a:picLocks noChangeAspect="1"/>
          </p:cNvPicPr>
          <p:nvPr/>
        </p:nvPicPr>
        <p:blipFill>
          <a:blip r:embed="rId2"/>
          <a:stretch>
            <a:fillRect/>
          </a:stretch>
        </p:blipFill>
        <p:spPr>
          <a:xfrm>
            <a:off x="2321742" y="1622701"/>
            <a:ext cx="6989406" cy="3108721"/>
          </a:xfrm>
          <a:prstGeom prst="rect">
            <a:avLst/>
          </a:prstGeom>
        </p:spPr>
      </p:pic>
      <p:sp>
        <p:nvSpPr>
          <p:cNvPr id="6" name="TextBox 5">
            <a:extLst>
              <a:ext uri="{FF2B5EF4-FFF2-40B4-BE49-F238E27FC236}">
                <a16:creationId xmlns:a16="http://schemas.microsoft.com/office/drawing/2014/main" id="{75DCC63F-FCD9-9191-A6BE-345D03A30700}"/>
              </a:ext>
            </a:extLst>
          </p:cNvPr>
          <p:cNvSpPr txBox="1"/>
          <p:nvPr/>
        </p:nvSpPr>
        <p:spPr>
          <a:xfrm>
            <a:off x="1052052" y="4800248"/>
            <a:ext cx="10087896" cy="923330"/>
          </a:xfrm>
          <a:prstGeom prst="rect">
            <a:avLst/>
          </a:prstGeom>
          <a:noFill/>
        </p:spPr>
        <p:txBody>
          <a:bodyPr wrap="square" rtlCol="0">
            <a:spAutoFit/>
          </a:bodyPr>
          <a:lstStyle/>
          <a:p>
            <a:r>
              <a:rPr lang="en-US" dirty="0"/>
              <a:t>Trong </a:t>
            </a:r>
            <a:r>
              <a:rPr lang="en-US" dirty="0" err="1"/>
              <a:t>đa</a:t>
            </a:r>
            <a:r>
              <a:rPr lang="en-US" dirty="0"/>
              <a:t> </a:t>
            </a:r>
            <a:r>
              <a:rPr lang="en-US" dirty="0" err="1"/>
              <a:t>biến</a:t>
            </a:r>
            <a:r>
              <a:rPr lang="en-US" dirty="0"/>
              <a:t> </a:t>
            </a:r>
            <a:r>
              <a:rPr lang="en-US" dirty="0" err="1"/>
              <a:t>của</a:t>
            </a:r>
            <a:r>
              <a:rPr lang="en-US" dirty="0"/>
              <a:t> </a:t>
            </a:r>
            <a:r>
              <a:rPr lang="en-US" dirty="0" err="1"/>
              <a:t>giới</a:t>
            </a:r>
            <a:r>
              <a:rPr lang="en-US" dirty="0"/>
              <a:t> </a:t>
            </a:r>
            <a:r>
              <a:rPr lang="en-US" dirty="0" err="1"/>
              <a:t>tính</a:t>
            </a:r>
            <a:r>
              <a:rPr lang="en-US" dirty="0"/>
              <a:t>, </a:t>
            </a:r>
            <a:r>
              <a:rPr lang="en-US" dirty="0" err="1"/>
              <a:t>trạng</a:t>
            </a:r>
            <a:r>
              <a:rPr lang="en-US" dirty="0"/>
              <a:t> </a:t>
            </a:r>
            <a:r>
              <a:rPr lang="en-US" dirty="0" err="1"/>
              <a:t>thái</a:t>
            </a:r>
            <a:r>
              <a:rPr lang="en-US" dirty="0"/>
              <a:t> </a:t>
            </a:r>
            <a:r>
              <a:rPr lang="en-US" dirty="0" err="1"/>
              <a:t>hôn</a:t>
            </a:r>
            <a:r>
              <a:rPr lang="en-US" dirty="0"/>
              <a:t> </a:t>
            </a:r>
            <a:r>
              <a:rPr lang="en-US" dirty="0" err="1"/>
              <a:t>nhân</a:t>
            </a:r>
            <a:r>
              <a:rPr lang="en-US" dirty="0"/>
              <a:t> so </a:t>
            </a:r>
            <a:r>
              <a:rPr lang="en-US" dirty="0" err="1"/>
              <a:t>với</a:t>
            </a:r>
            <a:r>
              <a:rPr lang="en-US" dirty="0"/>
              <a:t> </a:t>
            </a:r>
            <a:r>
              <a:rPr lang="en-US" dirty="0" err="1"/>
              <a:t>lượng</a:t>
            </a:r>
            <a:r>
              <a:rPr lang="en-US" dirty="0"/>
              <a:t> </a:t>
            </a:r>
            <a:r>
              <a:rPr lang="en-US" dirty="0" err="1"/>
              <a:t>người</a:t>
            </a:r>
            <a:r>
              <a:rPr lang="en-US" dirty="0"/>
              <a:t> </a:t>
            </a:r>
            <a:r>
              <a:rPr lang="en-US" dirty="0" err="1"/>
              <a:t>rời</a:t>
            </a:r>
            <a:r>
              <a:rPr lang="en-US" dirty="0"/>
              <a:t> </a:t>
            </a:r>
            <a:r>
              <a:rPr lang="en-US" dirty="0" err="1"/>
              <a:t>bỏ</a:t>
            </a:r>
            <a:r>
              <a:rPr lang="en-US" dirty="0"/>
              <a:t> </a:t>
            </a:r>
            <a:r>
              <a:rPr lang="en-US" dirty="0" err="1"/>
              <a:t>thường</a:t>
            </a:r>
            <a:r>
              <a:rPr lang="en-US" dirty="0"/>
              <a:t> </a:t>
            </a:r>
            <a:r>
              <a:rPr lang="en-US" dirty="0" err="1"/>
              <a:t>không</a:t>
            </a:r>
            <a:r>
              <a:rPr lang="en-US" dirty="0"/>
              <a:t> </a:t>
            </a:r>
            <a:r>
              <a:rPr lang="en-US" dirty="0" err="1"/>
              <a:t>có</a:t>
            </a:r>
            <a:r>
              <a:rPr lang="en-US" dirty="0"/>
              <a:t> finding </a:t>
            </a:r>
            <a:r>
              <a:rPr lang="en-US" dirty="0" err="1"/>
              <a:t>nào</a:t>
            </a:r>
            <a:r>
              <a:rPr lang="en-US" dirty="0"/>
              <a:t> </a:t>
            </a:r>
            <a:r>
              <a:rPr lang="en-US" dirty="0" err="1"/>
              <a:t>đặc</a:t>
            </a:r>
            <a:r>
              <a:rPr lang="en-US" dirty="0"/>
              <a:t> </a:t>
            </a:r>
            <a:r>
              <a:rPr lang="en-US" dirty="0" err="1"/>
              <a:t>biệt</a:t>
            </a:r>
            <a:r>
              <a:rPr lang="en-US" dirty="0"/>
              <a:t>, </a:t>
            </a:r>
            <a:r>
              <a:rPr lang="en-US" dirty="0" err="1"/>
              <a:t>trong</a:t>
            </a:r>
            <a:r>
              <a:rPr lang="en-US" dirty="0"/>
              <a:t> </a:t>
            </a:r>
            <a:r>
              <a:rPr lang="en-US" dirty="0" err="1"/>
              <a:t>phân</a:t>
            </a:r>
            <a:r>
              <a:rPr lang="en-US" dirty="0"/>
              <a:t> </a:t>
            </a:r>
            <a:r>
              <a:rPr lang="en-US" dirty="0" err="1"/>
              <a:t>phối</a:t>
            </a:r>
            <a:r>
              <a:rPr lang="en-US" dirty="0"/>
              <a:t> </a:t>
            </a:r>
            <a:r>
              <a:rPr lang="en-US" dirty="0" err="1"/>
              <a:t>cả</a:t>
            </a:r>
            <a:r>
              <a:rPr lang="en-US" dirty="0"/>
              <a:t> </a:t>
            </a:r>
            <a:r>
              <a:rPr lang="en-US" dirty="0" err="1"/>
              <a:t>hai</a:t>
            </a:r>
            <a:r>
              <a:rPr lang="en-US" dirty="0"/>
              <a:t> </a:t>
            </a:r>
            <a:r>
              <a:rPr lang="en-US" dirty="0" err="1"/>
              <a:t>giới</a:t>
            </a:r>
            <a:r>
              <a:rPr lang="en-US" dirty="0"/>
              <a:t> </a:t>
            </a:r>
            <a:r>
              <a:rPr lang="en-US" dirty="0" err="1"/>
              <a:t>tính</a:t>
            </a:r>
            <a:r>
              <a:rPr lang="en-US" dirty="0"/>
              <a:t> </a:t>
            </a:r>
            <a:r>
              <a:rPr lang="en-US" dirty="0" err="1"/>
              <a:t>thì</a:t>
            </a:r>
            <a:r>
              <a:rPr lang="en-US" dirty="0"/>
              <a:t> </a:t>
            </a:r>
            <a:r>
              <a:rPr lang="en-US" dirty="0" err="1"/>
              <a:t>cao</a:t>
            </a:r>
            <a:r>
              <a:rPr lang="en-US" dirty="0"/>
              <a:t> </a:t>
            </a:r>
            <a:r>
              <a:rPr lang="en-US" dirty="0" err="1"/>
              <a:t>nhất</a:t>
            </a:r>
            <a:r>
              <a:rPr lang="en-US" dirty="0"/>
              <a:t> </a:t>
            </a:r>
            <a:r>
              <a:rPr lang="en-US" dirty="0" err="1"/>
              <a:t>vẫn</a:t>
            </a:r>
            <a:r>
              <a:rPr lang="en-US" dirty="0"/>
              <a:t> </a:t>
            </a:r>
            <a:r>
              <a:rPr lang="en-US" dirty="0" err="1"/>
              <a:t>là</a:t>
            </a:r>
            <a:r>
              <a:rPr lang="en-US" dirty="0"/>
              <a:t> Married </a:t>
            </a:r>
            <a:r>
              <a:rPr lang="en-US" dirty="0" err="1"/>
              <a:t>và</a:t>
            </a:r>
            <a:r>
              <a:rPr lang="en-US" dirty="0"/>
              <a:t> </a:t>
            </a:r>
            <a:r>
              <a:rPr lang="en-US" dirty="0" err="1"/>
              <a:t>lượng</a:t>
            </a:r>
            <a:r>
              <a:rPr lang="en-US" dirty="0"/>
              <a:t> </a:t>
            </a:r>
            <a:r>
              <a:rPr lang="en-US" dirty="0" err="1"/>
              <a:t>rời</a:t>
            </a:r>
            <a:r>
              <a:rPr lang="en-US" dirty="0"/>
              <a:t> </a:t>
            </a:r>
            <a:r>
              <a:rPr lang="en-US" dirty="0" err="1"/>
              <a:t>bỏ</a:t>
            </a:r>
            <a:r>
              <a:rPr lang="en-US" dirty="0"/>
              <a:t> </a:t>
            </a:r>
            <a:r>
              <a:rPr lang="en-US" dirty="0" err="1"/>
              <a:t>thì</a:t>
            </a:r>
            <a:r>
              <a:rPr lang="en-US" dirty="0"/>
              <a:t> Single </a:t>
            </a:r>
            <a:r>
              <a:rPr lang="en-US" dirty="0" err="1"/>
              <a:t>vẫn</a:t>
            </a:r>
            <a:r>
              <a:rPr lang="en-US" dirty="0"/>
              <a:t> </a:t>
            </a:r>
            <a:r>
              <a:rPr lang="en-US" dirty="0" err="1"/>
              <a:t>cao</a:t>
            </a:r>
            <a:r>
              <a:rPr lang="en-US" dirty="0"/>
              <a:t> so </a:t>
            </a:r>
            <a:r>
              <a:rPr lang="en-US" dirty="0" err="1"/>
              <a:t>với</a:t>
            </a:r>
            <a:r>
              <a:rPr lang="en-US" dirty="0"/>
              <a:t> </a:t>
            </a:r>
            <a:r>
              <a:rPr lang="en-US" dirty="0" err="1"/>
              <a:t>tất</a:t>
            </a:r>
            <a:r>
              <a:rPr lang="en-US" dirty="0"/>
              <a:t> </a:t>
            </a:r>
            <a:r>
              <a:rPr lang="en-US" dirty="0" err="1"/>
              <a:t>cả</a:t>
            </a:r>
            <a:r>
              <a:rPr lang="en-US" dirty="0"/>
              <a:t>.</a:t>
            </a:r>
          </a:p>
        </p:txBody>
      </p:sp>
    </p:spTree>
    <p:extLst>
      <p:ext uri="{BB962C8B-B14F-4D97-AF65-F5344CB8AC3E}">
        <p14:creationId xmlns:p14="http://schemas.microsoft.com/office/powerpoint/2010/main" val="3009139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BA08F-8028-C3F6-325E-B6191C53F09E}"/>
              </a:ext>
            </a:extLst>
          </p:cNvPr>
          <p:cNvSpPr>
            <a:spLocks noGrp="1"/>
          </p:cNvSpPr>
          <p:nvPr>
            <p:ph type="title" idx="4294967295"/>
          </p:nvPr>
        </p:nvSpPr>
        <p:spPr>
          <a:xfrm>
            <a:off x="461963" y="287338"/>
            <a:ext cx="11730037" cy="1060450"/>
          </a:xfrm>
        </p:spPr>
        <p:txBody>
          <a:bodyPr>
            <a:normAutofit/>
          </a:bodyPr>
          <a:lstStyle/>
          <a:p>
            <a:r>
              <a:rPr lang="en-US" sz="4000" dirty="0" err="1">
                <a:solidFill>
                  <a:schemeClr val="bg2">
                    <a:lumMod val="25000"/>
                  </a:schemeClr>
                </a:solidFill>
                <a:latin typeface="Times New Roman" panose="02020603050405020304" pitchFamily="18" charset="0"/>
                <a:cs typeface="Times New Roman" panose="02020603050405020304" pitchFamily="18" charset="0"/>
              </a:rPr>
              <a:t>Mục</a:t>
            </a:r>
            <a:r>
              <a:rPr lang="en-US" sz="4000" dirty="0">
                <a:solidFill>
                  <a:schemeClr val="bg2">
                    <a:lumMod val="25000"/>
                  </a:schemeClr>
                </a:solidFill>
                <a:latin typeface="Times New Roman" panose="02020603050405020304" pitchFamily="18" charset="0"/>
                <a:cs typeface="Times New Roman" panose="02020603050405020304" pitchFamily="18" charset="0"/>
              </a:rPr>
              <a:t> </a:t>
            </a:r>
            <a:r>
              <a:rPr lang="en-US" sz="4000" dirty="0" err="1">
                <a:solidFill>
                  <a:schemeClr val="bg2">
                    <a:lumMod val="25000"/>
                  </a:schemeClr>
                </a:solidFill>
                <a:latin typeface="Times New Roman" panose="02020603050405020304" pitchFamily="18" charset="0"/>
                <a:cs typeface="Times New Roman" panose="02020603050405020304" pitchFamily="18" charset="0"/>
              </a:rPr>
              <a:t>tiêu</a:t>
            </a:r>
            <a:r>
              <a:rPr lang="en-US" sz="4000" dirty="0">
                <a:solidFill>
                  <a:schemeClr val="bg2">
                    <a:lumMod val="25000"/>
                  </a:schemeClr>
                </a:solidFill>
                <a:latin typeface="Times New Roman" panose="02020603050405020304" pitchFamily="18" charset="0"/>
                <a:cs typeface="Times New Roman" panose="02020603050405020304" pitchFamily="18" charset="0"/>
              </a:rPr>
              <a:t> </a:t>
            </a:r>
            <a:r>
              <a:rPr lang="en-US" sz="4000" dirty="0" err="1">
                <a:solidFill>
                  <a:schemeClr val="bg2">
                    <a:lumMod val="25000"/>
                  </a:schemeClr>
                </a:solidFill>
                <a:latin typeface="Times New Roman" panose="02020603050405020304" pitchFamily="18" charset="0"/>
                <a:cs typeface="Times New Roman" panose="02020603050405020304" pitchFamily="18" charset="0"/>
              </a:rPr>
              <a:t>và</a:t>
            </a:r>
            <a:r>
              <a:rPr lang="en-US" sz="4000" dirty="0">
                <a:solidFill>
                  <a:schemeClr val="bg2">
                    <a:lumMod val="25000"/>
                  </a:schemeClr>
                </a:solidFill>
                <a:latin typeface="Times New Roman" panose="02020603050405020304" pitchFamily="18" charset="0"/>
                <a:cs typeface="Times New Roman" panose="02020603050405020304" pitchFamily="18" charset="0"/>
              </a:rPr>
              <a:t> </a:t>
            </a:r>
            <a:r>
              <a:rPr lang="en-US" sz="4000" dirty="0" err="1">
                <a:solidFill>
                  <a:schemeClr val="bg2">
                    <a:lumMod val="25000"/>
                  </a:schemeClr>
                </a:solidFill>
                <a:latin typeface="Times New Roman" panose="02020603050405020304" pitchFamily="18" charset="0"/>
                <a:cs typeface="Times New Roman" panose="02020603050405020304" pitchFamily="18" charset="0"/>
              </a:rPr>
              <a:t>kết</a:t>
            </a:r>
            <a:r>
              <a:rPr lang="en-US" sz="4000" dirty="0">
                <a:solidFill>
                  <a:schemeClr val="bg2">
                    <a:lumMod val="25000"/>
                  </a:schemeClr>
                </a:solidFill>
                <a:latin typeface="Times New Roman" panose="02020603050405020304" pitchFamily="18" charset="0"/>
                <a:cs typeface="Times New Roman" panose="02020603050405020304" pitchFamily="18" charset="0"/>
              </a:rPr>
              <a:t> </a:t>
            </a:r>
            <a:r>
              <a:rPr lang="en-US" sz="4000" dirty="0" err="1">
                <a:solidFill>
                  <a:schemeClr val="bg2">
                    <a:lumMod val="25000"/>
                  </a:schemeClr>
                </a:solidFill>
                <a:latin typeface="Times New Roman" panose="02020603050405020304" pitchFamily="18" charset="0"/>
                <a:cs typeface="Times New Roman" panose="02020603050405020304" pitchFamily="18" charset="0"/>
              </a:rPr>
              <a:t>quả</a:t>
            </a:r>
            <a:r>
              <a:rPr lang="en-US" sz="4000" dirty="0">
                <a:solidFill>
                  <a:schemeClr val="bg2">
                    <a:lumMod val="25000"/>
                  </a:schemeClr>
                </a:solidFill>
                <a:latin typeface="Times New Roman" panose="02020603050405020304" pitchFamily="18" charset="0"/>
                <a:cs typeface="Times New Roman" panose="02020603050405020304" pitchFamily="18" charset="0"/>
              </a:rPr>
              <a:t> </a:t>
            </a:r>
            <a:r>
              <a:rPr lang="en-US" sz="4000" dirty="0" err="1">
                <a:solidFill>
                  <a:schemeClr val="bg2">
                    <a:lumMod val="25000"/>
                  </a:schemeClr>
                </a:solidFill>
                <a:latin typeface="Times New Roman" panose="02020603050405020304" pitchFamily="18" charset="0"/>
                <a:cs typeface="Times New Roman" panose="02020603050405020304" pitchFamily="18" charset="0"/>
              </a:rPr>
              <a:t>mong</a:t>
            </a:r>
            <a:r>
              <a:rPr lang="en-US" sz="4000" dirty="0">
                <a:solidFill>
                  <a:schemeClr val="bg2">
                    <a:lumMod val="25000"/>
                  </a:schemeClr>
                </a:solidFill>
                <a:latin typeface="Times New Roman" panose="02020603050405020304" pitchFamily="18" charset="0"/>
                <a:cs typeface="Times New Roman" panose="02020603050405020304" pitchFamily="18" charset="0"/>
              </a:rPr>
              <a:t> </a:t>
            </a:r>
            <a:r>
              <a:rPr lang="en-US" sz="4000" dirty="0" err="1">
                <a:solidFill>
                  <a:schemeClr val="bg2">
                    <a:lumMod val="25000"/>
                  </a:schemeClr>
                </a:solidFill>
                <a:latin typeface="Times New Roman" panose="02020603050405020304" pitchFamily="18" charset="0"/>
                <a:cs typeface="Times New Roman" panose="02020603050405020304" pitchFamily="18" charset="0"/>
              </a:rPr>
              <a:t>đợi</a:t>
            </a:r>
            <a:endParaRPr lang="en-US" sz="40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81625B8A-1838-E0B0-D718-7E9D0823FC99}"/>
              </a:ext>
            </a:extLst>
          </p:cNvPr>
          <p:cNvSpPr>
            <a:spLocks noGrp="1"/>
          </p:cNvSpPr>
          <p:nvPr>
            <p:ph idx="4294967295"/>
          </p:nvPr>
        </p:nvSpPr>
        <p:spPr>
          <a:xfrm>
            <a:off x="560439" y="1582738"/>
            <a:ext cx="10697495" cy="4159250"/>
          </a:xfrm>
        </p:spPr>
        <p:txBody>
          <a:bodyPr>
            <a:normAutofit/>
          </a:bodyPr>
          <a:lstStyle/>
          <a:p>
            <a:pPr indent="-637197" rtl="0">
              <a:buNone/>
            </a:pPr>
            <a:r>
              <a:rPr lang="vi-VN" sz="2200" b="1" i="0" u="none" strike="noStrike" dirty="0">
                <a:solidFill>
                  <a:srgbClr val="1D2125"/>
                </a:solidFill>
                <a:effectLst/>
                <a:latin typeface="Times New Roman" panose="02020603050405020304" pitchFamily="18" charset="0"/>
                <a:cs typeface="Times New Roman" panose="02020603050405020304" pitchFamily="18" charset="0"/>
              </a:rPr>
              <a:t>Mục đích:</a:t>
            </a:r>
            <a:endParaRPr lang="vi-VN" sz="2200" b="0" dirty="0">
              <a:effectLst/>
              <a:latin typeface="Times New Roman" panose="02020603050405020304" pitchFamily="18" charset="0"/>
              <a:cs typeface="Times New Roman" panose="02020603050405020304" pitchFamily="18" charset="0"/>
            </a:endParaRPr>
          </a:p>
          <a:p>
            <a:pPr indent="-269989" rtl="0">
              <a:buNone/>
            </a:pPr>
            <a:r>
              <a:rPr lang="vi-VN" sz="2000" b="0" i="0" u="none" strike="noStrike" dirty="0">
                <a:solidFill>
                  <a:srgbClr val="1D2125"/>
                </a:solidFill>
                <a:effectLst/>
                <a:latin typeface="Times New Roman" panose="02020603050405020304" pitchFamily="18" charset="0"/>
              </a:rPr>
              <a:t>Nghiên cứu dữ liệu nhằm đánh giá các yếu tố ảnh hưởng tới hành vi rời bỏ của khách hàng.</a:t>
            </a:r>
            <a:endParaRPr lang="vi-VN" b="0" dirty="0">
              <a:effectLst/>
            </a:endParaRPr>
          </a:p>
          <a:p>
            <a:pPr indent="-269989" rtl="0">
              <a:buNone/>
            </a:pPr>
            <a:r>
              <a:rPr lang="vi-VN" sz="2000" b="0" i="0" u="none" strike="noStrike" dirty="0">
                <a:solidFill>
                  <a:srgbClr val="1D2125"/>
                </a:solidFill>
                <a:effectLst/>
                <a:latin typeface="Times New Roman" panose="02020603050405020304" pitchFamily="18" charset="0"/>
              </a:rPr>
              <a:t>Đánh giá xu hướng và tìm ra những yếu tố quan trọng dẫn tới việc khách hàng rời bỏ.</a:t>
            </a:r>
            <a:endParaRPr lang="vi-VN" b="0" dirty="0">
              <a:effectLst/>
            </a:endParaRPr>
          </a:p>
          <a:p>
            <a:pPr indent="-269989" rtl="0">
              <a:buNone/>
            </a:pPr>
            <a:r>
              <a:rPr lang="vi-VN" sz="2000" b="0" i="0" u="none" strike="noStrike" dirty="0">
                <a:solidFill>
                  <a:srgbClr val="1D2125"/>
                </a:solidFill>
                <a:effectLst/>
                <a:latin typeface="Times New Roman" panose="02020603050405020304" pitchFamily="18" charset="0"/>
              </a:rPr>
              <a:t>Tìm ra nguyên nhân và giải pháp để hạn chế hành vi rời bỏ (Churn) của khách hàng.</a:t>
            </a:r>
            <a:endParaRPr lang="vi-VN" b="0" dirty="0">
              <a:effectLst/>
            </a:endParaRPr>
          </a:p>
          <a:p>
            <a:pPr rtl="0">
              <a:buNone/>
            </a:pPr>
            <a:r>
              <a:rPr lang="vi-VN" sz="2200" b="1" i="0" u="none" strike="noStrike" dirty="0">
                <a:solidFill>
                  <a:srgbClr val="1D2125"/>
                </a:solidFill>
                <a:effectLst/>
                <a:latin typeface="Times New Roman" panose="02020603050405020304" pitchFamily="18" charset="0"/>
                <a:cs typeface="Times New Roman" panose="02020603050405020304" pitchFamily="18" charset="0"/>
              </a:rPr>
              <a:t>Kết quả mong đợi (Outcome):</a:t>
            </a:r>
            <a:endParaRPr lang="vi-VN" sz="2200" b="0" dirty="0">
              <a:effectLst/>
              <a:latin typeface="Times New Roman" panose="02020603050405020304" pitchFamily="18" charset="0"/>
              <a:cs typeface="Times New Roman" panose="02020603050405020304" pitchFamily="18" charset="0"/>
            </a:endParaRPr>
          </a:p>
          <a:p>
            <a:pPr rtl="0" fontAlgn="base">
              <a:buFont typeface="Arial" panose="020B0604020202020204" pitchFamily="34" charset="0"/>
              <a:buChar char="•"/>
            </a:pPr>
            <a:r>
              <a:rPr lang="vi-VN" sz="2000" b="0" i="0" u="none" strike="noStrike" dirty="0">
                <a:solidFill>
                  <a:srgbClr val="1D2125"/>
                </a:solidFill>
                <a:effectLst/>
                <a:latin typeface="Times New Roman" panose="02020603050405020304" pitchFamily="18" charset="0"/>
              </a:rPr>
              <a:t>Cung cấp insight về mối quan hệ giữa các yếu tố ( complain, Satisfactionscore, MaritalStatus,</a:t>
            </a:r>
            <a:endParaRPr lang="en-US" sz="2000" b="0" i="0" u="none" strike="noStrike" dirty="0">
              <a:solidFill>
                <a:srgbClr val="1D2125"/>
              </a:solidFill>
              <a:effectLst/>
              <a:latin typeface="Times New Roman" panose="02020603050405020304" pitchFamily="18" charset="0"/>
            </a:endParaRPr>
          </a:p>
          <a:p>
            <a:pPr rtl="0" fontAlgn="base">
              <a:buFont typeface="Arial" panose="020B0604020202020204" pitchFamily="34" charset="0"/>
              <a:buChar char="•"/>
            </a:pPr>
            <a:r>
              <a:rPr lang="vi-VN" sz="2000" b="0" i="0" u="none" strike="noStrike" dirty="0">
                <a:solidFill>
                  <a:srgbClr val="1D2125"/>
                </a:solidFill>
                <a:effectLst/>
                <a:latin typeface="Times New Roman" panose="02020603050405020304" pitchFamily="18" charset="0"/>
              </a:rPr>
              <a:t> Tenure,…) và hành vi rời bỏ.</a:t>
            </a:r>
          </a:p>
          <a:p>
            <a:pPr rtl="0" fontAlgn="base">
              <a:buFont typeface="Arial" panose="020B0604020202020204" pitchFamily="34" charset="0"/>
              <a:buChar char="•"/>
            </a:pPr>
            <a:r>
              <a:rPr lang="vi-VN" sz="2000" b="0" i="0" u="none" strike="noStrike" dirty="0">
                <a:solidFill>
                  <a:srgbClr val="1D2125"/>
                </a:solidFill>
                <a:effectLst/>
                <a:latin typeface="Times New Roman" panose="02020603050405020304" pitchFamily="18" charset="0"/>
              </a:rPr>
              <a:t>Xây dựng mô hình học máy dự đoán churn, như Logistic Regression nhằm</a:t>
            </a:r>
            <a:r>
              <a:rPr lang="en-US" sz="2000" b="0" i="0" u="none" strike="noStrike" dirty="0">
                <a:solidFill>
                  <a:srgbClr val="1D2125"/>
                </a:solidFill>
                <a:effectLst/>
                <a:latin typeface="Times New Roman" panose="02020603050405020304" pitchFamily="18" charset="0"/>
              </a:rPr>
              <a:t> </a:t>
            </a:r>
            <a:r>
              <a:rPr lang="en-US" dirty="0">
                <a:solidFill>
                  <a:srgbClr val="1D2125"/>
                </a:solidFill>
                <a:latin typeface="Times New Roman" panose="02020603050405020304" pitchFamily="18" charset="0"/>
              </a:rPr>
              <a:t>t</a:t>
            </a:r>
            <a:r>
              <a:rPr lang="vi-VN" sz="2000" b="0" i="0" u="none" strike="noStrike" dirty="0">
                <a:solidFill>
                  <a:srgbClr val="1D2125"/>
                </a:solidFill>
                <a:effectLst/>
                <a:latin typeface="Times New Roman" panose="02020603050405020304" pitchFamily="18" charset="0"/>
              </a:rPr>
              <a:t>ính toán </a:t>
            </a:r>
            <a:r>
              <a:rPr lang="vi-VN" sz="2000" b="1" i="0" u="none" strike="noStrike" dirty="0">
                <a:solidFill>
                  <a:srgbClr val="1D2125"/>
                </a:solidFill>
                <a:effectLst/>
                <a:latin typeface="Times New Roman" panose="02020603050405020304" pitchFamily="18" charset="0"/>
              </a:rPr>
              <a:t>khả năng churn</a:t>
            </a:r>
            <a:r>
              <a:rPr lang="vi-VN" sz="2000" b="0" i="0" u="none" strike="noStrike" dirty="0">
                <a:solidFill>
                  <a:srgbClr val="1D2125"/>
                </a:solidFill>
                <a:effectLst/>
                <a:latin typeface="Times New Roman" panose="02020603050405020304" pitchFamily="18" charset="0"/>
              </a:rPr>
              <a:t> của mỗi khách hàng hiện tại hoặc mới.</a:t>
            </a:r>
            <a:endParaRPr lang="en-US" sz="2000" b="0" i="0" u="none" strike="noStrike" dirty="0">
              <a:solidFill>
                <a:srgbClr val="1D2125"/>
              </a:solidFill>
              <a:effectLst/>
              <a:latin typeface="Times New Roman" panose="02020603050405020304" pitchFamily="18" charset="0"/>
            </a:endParaRPr>
          </a:p>
          <a:p>
            <a:pPr marL="0" indent="0" rtl="0" fontAlgn="base">
              <a:spcAft>
                <a:spcPts val="1200"/>
              </a:spcAft>
              <a:buNone/>
            </a:pPr>
            <a:endParaRPr lang="en-US" dirty="0"/>
          </a:p>
        </p:txBody>
      </p:sp>
    </p:spTree>
    <p:extLst>
      <p:ext uri="{BB962C8B-B14F-4D97-AF65-F5344CB8AC3E}">
        <p14:creationId xmlns:p14="http://schemas.microsoft.com/office/powerpoint/2010/main" val="28353093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B6A91B-B59B-77C6-4999-AA916E82B8A5}"/>
              </a:ext>
            </a:extLst>
          </p:cNvPr>
          <p:cNvPicPr>
            <a:picLocks noChangeAspect="1"/>
          </p:cNvPicPr>
          <p:nvPr/>
        </p:nvPicPr>
        <p:blipFill>
          <a:blip r:embed="rId2"/>
          <a:stretch>
            <a:fillRect/>
          </a:stretch>
        </p:blipFill>
        <p:spPr>
          <a:xfrm>
            <a:off x="362587" y="1268739"/>
            <a:ext cx="6560284" cy="4067082"/>
          </a:xfrm>
          <a:prstGeom prst="rect">
            <a:avLst/>
          </a:prstGeom>
        </p:spPr>
      </p:pic>
      <p:sp>
        <p:nvSpPr>
          <p:cNvPr id="4" name="TextBox 3">
            <a:extLst>
              <a:ext uri="{FF2B5EF4-FFF2-40B4-BE49-F238E27FC236}">
                <a16:creationId xmlns:a16="http://schemas.microsoft.com/office/drawing/2014/main" id="{D6140A28-3EAA-5F0A-FF73-D9A277FCE3E7}"/>
              </a:ext>
            </a:extLst>
          </p:cNvPr>
          <p:cNvSpPr txBox="1"/>
          <p:nvPr/>
        </p:nvSpPr>
        <p:spPr>
          <a:xfrm>
            <a:off x="1632154" y="314632"/>
            <a:ext cx="9586451" cy="954107"/>
          </a:xfrm>
          <a:prstGeom prst="rect">
            <a:avLst/>
          </a:prstGeom>
          <a:noFill/>
        </p:spPr>
        <p:txBody>
          <a:bodyPr wrap="square" rtlCol="0">
            <a:spAutoFit/>
          </a:bodyPr>
          <a:lstStyle/>
          <a:p>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Phân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phối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tần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suất</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Tenure (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tháng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khách</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hàng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tham</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gia</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so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với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endPar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693C7E-B5E5-52A4-7892-A53E01D36322}"/>
              </a:ext>
            </a:extLst>
          </p:cNvPr>
          <p:cNvSpPr txBox="1"/>
          <p:nvPr/>
        </p:nvSpPr>
        <p:spPr>
          <a:xfrm>
            <a:off x="7236542" y="1396181"/>
            <a:ext cx="4257368" cy="3416320"/>
          </a:xfrm>
          <a:prstGeom prst="rect">
            <a:avLst/>
          </a:prstGeom>
          <a:noFill/>
        </p:spPr>
        <p:txBody>
          <a:bodyPr wrap="square" rtlCol="0">
            <a:spAutoFit/>
          </a:bodyPr>
          <a:lstStyle/>
          <a:p>
            <a:r>
              <a:rPr lang="vi-VN" b="1" dirty="0">
                <a:latin typeface="Times New Roman" panose="02020603050405020304" pitchFamily="18" charset="0"/>
                <a:cs typeface="Times New Roman" panose="02020603050405020304" pitchFamily="18" charset="0"/>
              </a:rPr>
              <a:t>0–3 tháng:</a:t>
            </a:r>
            <a:r>
              <a:rPr lang="vi-VN" dirty="0">
                <a:latin typeface="Times New Roman" panose="02020603050405020304" pitchFamily="18" charset="0"/>
                <a:cs typeface="Times New Roman" panose="02020603050405020304" pitchFamily="18" charset="0"/>
              </a:rPr>
              <a:t> Giai đoạn vàng giữ chân → ưu tiên cao nhất (onboarding, ưu đãi chào mừng, chăm sóc chủ động).</a:t>
            </a:r>
          </a:p>
          <a:p>
            <a:r>
              <a:rPr lang="vi-VN" b="1" dirty="0">
                <a:latin typeface="Times New Roman" panose="02020603050405020304" pitchFamily="18" charset="0"/>
                <a:cs typeface="Times New Roman" panose="02020603050405020304" pitchFamily="18" charset="0"/>
              </a:rPr>
              <a:t>4–10 tháng:</a:t>
            </a:r>
            <a:r>
              <a:rPr lang="vi-VN" dirty="0">
                <a:latin typeface="Times New Roman" panose="02020603050405020304" pitchFamily="18" charset="0"/>
                <a:cs typeface="Times New Roman" panose="02020603050405020304" pitchFamily="18" charset="0"/>
              </a:rPr>
              <a:t> Duy trì gắn kết → điểm thưởng, cá nhân hóa, khuyến mãi thường xuyên.</a:t>
            </a:r>
          </a:p>
          <a:p>
            <a:r>
              <a:rPr lang="vi-VN" b="1" dirty="0">
                <a:latin typeface="Times New Roman" panose="02020603050405020304" pitchFamily="18" charset="0"/>
                <a:cs typeface="Times New Roman" panose="02020603050405020304" pitchFamily="18" charset="0"/>
              </a:rPr>
              <a:t>&gt;10 tháng:</a:t>
            </a:r>
            <a:r>
              <a:rPr lang="vi-VN" dirty="0">
                <a:latin typeface="Times New Roman" panose="02020603050405020304" pitchFamily="18" charset="0"/>
                <a:cs typeface="Times New Roman" panose="02020603050405020304" pitchFamily="18" charset="0"/>
              </a:rPr>
              <a:t> Nuôi dưỡng trung thành → tri ân, ưu đãi khách lâu năm, khuyến khích giới thiệu.</a:t>
            </a:r>
          </a:p>
          <a:p>
            <a:r>
              <a:rPr lang="en-US" b="1" dirty="0">
                <a:latin typeface="Times New Roman" panose="02020603050405020304" pitchFamily="18" charset="0"/>
                <a:cs typeface="Times New Roman" panose="02020603050405020304" pitchFamily="18" charset="0"/>
              </a:rPr>
              <a:t>=&gt; </a:t>
            </a:r>
            <a:r>
              <a:rPr lang="vi-VN" dirty="0">
                <a:latin typeface="Times New Roman" panose="02020603050405020304" pitchFamily="18" charset="0"/>
                <a:cs typeface="Times New Roman" panose="02020603050405020304" pitchFamily="18" charset="0"/>
              </a:rPr>
              <a:t>3 tháng đầu quan trọng nhất để ngăn churn; 4–10 tháng củng cố quan hệ; sau 10 tháng tập trung xây dựng lòng trung thành.</a:t>
            </a:r>
          </a:p>
        </p:txBody>
      </p:sp>
    </p:spTree>
    <p:extLst>
      <p:ext uri="{BB962C8B-B14F-4D97-AF65-F5344CB8AC3E}">
        <p14:creationId xmlns:p14="http://schemas.microsoft.com/office/powerpoint/2010/main" val="35609078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F379BB-9B26-52F2-4C59-B767E3358079}"/>
              </a:ext>
            </a:extLst>
          </p:cNvPr>
          <p:cNvPicPr>
            <a:picLocks noChangeAspect="1"/>
          </p:cNvPicPr>
          <p:nvPr/>
        </p:nvPicPr>
        <p:blipFill>
          <a:blip r:embed="rId2"/>
          <a:stretch>
            <a:fillRect/>
          </a:stretch>
        </p:blipFill>
        <p:spPr>
          <a:xfrm>
            <a:off x="924232" y="1441871"/>
            <a:ext cx="5566334" cy="3082063"/>
          </a:xfrm>
          <a:prstGeom prst="rect">
            <a:avLst/>
          </a:prstGeom>
        </p:spPr>
      </p:pic>
      <p:sp>
        <p:nvSpPr>
          <p:cNvPr id="4" name="TextBox 3">
            <a:extLst>
              <a:ext uri="{FF2B5EF4-FFF2-40B4-BE49-F238E27FC236}">
                <a16:creationId xmlns:a16="http://schemas.microsoft.com/office/drawing/2014/main" id="{26439B3A-0D17-BFC5-713F-97DAC9110308}"/>
              </a:ext>
            </a:extLst>
          </p:cNvPr>
          <p:cNvSpPr txBox="1"/>
          <p:nvPr/>
        </p:nvSpPr>
        <p:spPr>
          <a:xfrm>
            <a:off x="924232" y="403123"/>
            <a:ext cx="7049729" cy="523220"/>
          </a:xfrm>
          <a:prstGeom prst="rect">
            <a:avLst/>
          </a:prstGeom>
          <a:noFill/>
        </p:spPr>
        <p:txBody>
          <a:bodyPr wrap="square" rtlCol="0">
            <a:spAutoFit/>
          </a:bodyPr>
          <a:lstStyle/>
          <a:p>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Phân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phối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tiền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hoàn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lại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với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endPar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9A8C068-E143-9D76-3602-ABA877A255F6}"/>
              </a:ext>
            </a:extLst>
          </p:cNvPr>
          <p:cNvSpPr txBox="1"/>
          <p:nvPr/>
        </p:nvSpPr>
        <p:spPr>
          <a:xfrm>
            <a:off x="6892413" y="1384613"/>
            <a:ext cx="4886632" cy="3139321"/>
          </a:xfrm>
          <a:prstGeom prst="rect">
            <a:avLst/>
          </a:prstGeom>
          <a:noFill/>
        </p:spPr>
        <p:txBody>
          <a:bodyPr wrap="square" rtlCol="0">
            <a:spAutoFit/>
          </a:bodyPr>
          <a:lstStyle/>
          <a:p>
            <a:r>
              <a:rPr lang="vi-VN" dirty="0"/>
              <a:t>Cả khách hàng rời bỏ (đỏ) và không rời bỏ (xanh) đều tập trung nhiều trong khoảng hoàn tiền 120–160. </a:t>
            </a:r>
            <a:endParaRPr lang="en-US" dirty="0"/>
          </a:p>
          <a:p>
            <a:r>
              <a:rPr lang="vi-VN" dirty="0"/>
              <a:t>Nhóm không rời bỏ có phân bố rộng và một đỉnh rõ ở mức khoảng 150, trong khi nhóm rời bỏ xuất hiện hai đỉnh nhỏ ở khoảng 125 và 150. </a:t>
            </a:r>
            <a:endParaRPr lang="en-US" dirty="0"/>
          </a:p>
          <a:p>
            <a:r>
              <a:rPr lang="vi-VN" dirty="0"/>
              <a:t>Nhìn chung, mức hoàn tiền cao gắn liền với việc giữ chân khách hàng, còn churn phổ biến hơn ở mức hoàn tiền trung bình. </a:t>
            </a:r>
            <a:endParaRPr lang="en-US" dirty="0"/>
          </a:p>
          <a:p>
            <a:r>
              <a:rPr lang="en-US" dirty="0"/>
              <a:t>-&gt; </a:t>
            </a:r>
            <a:r>
              <a:rPr lang="vi-VN" dirty="0"/>
              <a:t>tăng cashback có thể giúp giảm churn.</a:t>
            </a:r>
            <a:endParaRPr lang="en-US" dirty="0"/>
          </a:p>
        </p:txBody>
      </p:sp>
    </p:spTree>
    <p:extLst>
      <p:ext uri="{BB962C8B-B14F-4D97-AF65-F5344CB8AC3E}">
        <p14:creationId xmlns:p14="http://schemas.microsoft.com/office/powerpoint/2010/main" val="32081697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936B29-8CFF-2ABC-BEEE-0CED0574B4D6}"/>
              </a:ext>
            </a:extLst>
          </p:cNvPr>
          <p:cNvPicPr>
            <a:picLocks noChangeAspect="1"/>
          </p:cNvPicPr>
          <p:nvPr/>
        </p:nvPicPr>
        <p:blipFill>
          <a:blip r:embed="rId2"/>
          <a:stretch>
            <a:fillRect/>
          </a:stretch>
        </p:blipFill>
        <p:spPr>
          <a:xfrm>
            <a:off x="914400" y="1199537"/>
            <a:ext cx="5351179" cy="3679778"/>
          </a:xfrm>
          <a:prstGeom prst="rect">
            <a:avLst/>
          </a:prstGeom>
        </p:spPr>
      </p:pic>
      <p:sp>
        <p:nvSpPr>
          <p:cNvPr id="4" name="TextBox 3">
            <a:extLst>
              <a:ext uri="{FF2B5EF4-FFF2-40B4-BE49-F238E27FC236}">
                <a16:creationId xmlns:a16="http://schemas.microsoft.com/office/drawing/2014/main" id="{9CD3C732-3982-00C9-77C1-0B9E8C067DF8}"/>
              </a:ext>
            </a:extLst>
          </p:cNvPr>
          <p:cNvSpPr txBox="1"/>
          <p:nvPr/>
        </p:nvSpPr>
        <p:spPr>
          <a:xfrm>
            <a:off x="766917" y="206477"/>
            <a:ext cx="8524568" cy="523220"/>
          </a:xfrm>
          <a:prstGeom prst="rect">
            <a:avLst/>
          </a:prstGeom>
          <a:noFill/>
        </p:spPr>
        <p:txBody>
          <a:bodyPr wrap="square" rtlCol="0">
            <a:spAutoFit/>
          </a:bodyPr>
          <a:lstStyle/>
          <a:p>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Phân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phối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khách</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hàng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theo</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người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endPar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217126C8-D462-107F-F1E7-BC87032487C0}"/>
              </a:ext>
            </a:extLst>
          </p:cNvPr>
          <p:cNvSpPr txBox="1"/>
          <p:nvPr/>
        </p:nvSpPr>
        <p:spPr>
          <a:xfrm>
            <a:off x="6705600" y="2069930"/>
            <a:ext cx="4857135" cy="193899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Trong </a:t>
            </a:r>
            <a:r>
              <a:rPr lang="en-US" sz="2000" dirty="0" err="1">
                <a:latin typeface="Times New Roman" panose="02020603050405020304" pitchFamily="18" charset="0"/>
                <a:cs typeface="Times New Roman" panose="02020603050405020304" pitchFamily="18" charset="0"/>
              </a:rPr>
              <a:t>biểu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này</a:t>
            </a:r>
            <a:r>
              <a:rPr lang="en-US" sz="2000" dirty="0">
                <a:latin typeface="Times New Roman" panose="02020603050405020304" pitchFamily="18" charset="0"/>
                <a:cs typeface="Times New Roman" panose="02020603050405020304" pitchFamily="18" charset="0"/>
              </a:rPr>
              <a:t> k</a:t>
            </a:r>
            <a:r>
              <a:rPr lang="vi-VN" sz="2000" dirty="0">
                <a:latin typeface="Times New Roman" panose="02020603050405020304" pitchFamily="18" charset="0"/>
                <a:cs typeface="Times New Roman" panose="02020603050405020304" pitchFamily="18" charset="0"/>
              </a:rPr>
              <a:t>hách hàng có khiếu nại rời bỏ nhiều hơn rõ rệt: 309 churn vs 577 giữ lại. Trong khi đó, nhóm không khiếu nại có churn rất ít (269 so với 1924 giữ lại). Khiếu nại là chỉ báo quan trọng của churn và cần được xử lý ngay</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36064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76FD81-F19A-F7B5-F685-23391A5BEAD1}"/>
              </a:ext>
            </a:extLst>
          </p:cNvPr>
          <p:cNvSpPr txBox="1"/>
          <p:nvPr/>
        </p:nvSpPr>
        <p:spPr>
          <a:xfrm>
            <a:off x="934066" y="226142"/>
            <a:ext cx="8554064" cy="1077218"/>
          </a:xfrm>
          <a:prstGeom prst="rect">
            <a:avLst/>
          </a:prstGeom>
          <a:noFill/>
        </p:spPr>
        <p:txBody>
          <a:bodyPr wrap="square" rtlCol="0">
            <a:spAutoFit/>
          </a:bodyPr>
          <a:lstStyle/>
          <a:p>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Thang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đánh</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giá</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của</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khách</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hàng</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so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với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7322B77-F1CE-8575-B655-7C409C9FE07B}"/>
              </a:ext>
            </a:extLst>
          </p:cNvPr>
          <p:cNvPicPr>
            <a:picLocks noChangeAspect="1"/>
          </p:cNvPicPr>
          <p:nvPr/>
        </p:nvPicPr>
        <p:blipFill>
          <a:blip r:embed="rId2"/>
          <a:stretch>
            <a:fillRect/>
          </a:stretch>
        </p:blipFill>
        <p:spPr>
          <a:xfrm>
            <a:off x="1071719" y="1303360"/>
            <a:ext cx="5840358" cy="4144770"/>
          </a:xfrm>
          <a:prstGeom prst="rect">
            <a:avLst/>
          </a:prstGeom>
        </p:spPr>
      </p:pic>
      <p:sp>
        <p:nvSpPr>
          <p:cNvPr id="5" name="TextBox 4">
            <a:extLst>
              <a:ext uri="{FF2B5EF4-FFF2-40B4-BE49-F238E27FC236}">
                <a16:creationId xmlns:a16="http://schemas.microsoft.com/office/drawing/2014/main" id="{D7ACCCA4-E0CE-38E6-C013-B7CFACDDA5E6}"/>
              </a:ext>
            </a:extLst>
          </p:cNvPr>
          <p:cNvSpPr txBox="1"/>
          <p:nvPr/>
        </p:nvSpPr>
        <p:spPr>
          <a:xfrm>
            <a:off x="7197212" y="2763005"/>
            <a:ext cx="4306529" cy="646331"/>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Đa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hàng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đánh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giá</a:t>
            </a:r>
            <a:r>
              <a:rPr lang="en-US" dirty="0">
                <a:latin typeface="Times New Roman" panose="02020603050405020304" pitchFamily="18" charset="0"/>
                <a:cs typeface="Times New Roman" panose="02020603050405020304" pitchFamily="18" charset="0"/>
              </a:rPr>
              <a:t> 3 </a:t>
            </a:r>
            <a:r>
              <a:rPr lang="en-US" dirty="0" err="1">
                <a:latin typeface="Times New Roman" panose="02020603050405020304" pitchFamily="18" charset="0"/>
                <a:cs typeface="Times New Roman" panose="02020603050405020304" pitchFamily="18" charset="0"/>
              </a:rPr>
              <a:t>điểm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thang </a:t>
            </a:r>
            <a:r>
              <a:rPr lang="en-US" dirty="0" err="1">
                <a:latin typeface="Times New Roman" panose="02020603050405020304" pitchFamily="18" charset="0"/>
                <a:cs typeface="Times New Roman" panose="02020603050405020304" pitchFamily="18" charset="0"/>
              </a:rPr>
              <a:t>điểm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trung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lập</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54591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B04DCAB-68BE-E954-624B-DF665D44F1E9}"/>
              </a:ext>
            </a:extLst>
          </p:cNvPr>
          <p:cNvSpPr txBox="1"/>
          <p:nvPr/>
        </p:nvSpPr>
        <p:spPr>
          <a:xfrm>
            <a:off x="648930" y="188960"/>
            <a:ext cx="10225547" cy="461665"/>
          </a:xfrm>
          <a:prstGeom prst="rect">
            <a:avLst/>
          </a:prstGeom>
          <a:noFill/>
        </p:spPr>
        <p:txBody>
          <a:bodyPr wrap="square" rtlCol="0">
            <a:spAutoFit/>
          </a:bodyPr>
          <a:lstStyle/>
          <a:p>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danh</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mục</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yêu</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thích</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của</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khách</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hàng</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so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với</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người</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endPar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59C0D170-D6B1-35E2-297B-2A16EE468B19}"/>
              </a:ext>
            </a:extLst>
          </p:cNvPr>
          <p:cNvPicPr>
            <a:picLocks noChangeAspect="1"/>
          </p:cNvPicPr>
          <p:nvPr/>
        </p:nvPicPr>
        <p:blipFill>
          <a:blip r:embed="rId2"/>
          <a:stretch>
            <a:fillRect/>
          </a:stretch>
        </p:blipFill>
        <p:spPr>
          <a:xfrm>
            <a:off x="747252" y="831448"/>
            <a:ext cx="8396749" cy="3489232"/>
          </a:xfrm>
          <a:prstGeom prst="rect">
            <a:avLst/>
          </a:prstGeom>
        </p:spPr>
      </p:pic>
      <p:sp>
        <p:nvSpPr>
          <p:cNvPr id="8" name="TextBox 7">
            <a:extLst>
              <a:ext uri="{FF2B5EF4-FFF2-40B4-BE49-F238E27FC236}">
                <a16:creationId xmlns:a16="http://schemas.microsoft.com/office/drawing/2014/main" id="{74569946-2985-2633-BCB9-7CAA5A34A79B}"/>
              </a:ext>
            </a:extLst>
          </p:cNvPr>
          <p:cNvSpPr txBox="1"/>
          <p:nvPr/>
        </p:nvSpPr>
        <p:spPr>
          <a:xfrm>
            <a:off x="757085" y="4497660"/>
            <a:ext cx="8386916" cy="1754326"/>
          </a:xfrm>
          <a:prstGeom prst="rect">
            <a:avLst/>
          </a:prstGeom>
          <a:noFill/>
        </p:spPr>
        <p:txBody>
          <a:bodyPr wrap="square" rtlCol="0">
            <a:spAutoFit/>
          </a:bodyPr>
          <a:lstStyle/>
          <a:p>
            <a:r>
              <a:rPr lang="vi-VN" dirty="0">
                <a:latin typeface="Times New Roman" panose="02020603050405020304" pitchFamily="18" charset="0"/>
                <a:cs typeface="Times New Roman" panose="02020603050405020304" pitchFamily="18" charset="0"/>
              </a:rPr>
              <a:t>Điện thoại (1.496) và Laptop &amp; Phụ kiện (1.207) là hai danh mục phổ biến nhất, tiếp theo là Thời trang và các sản phẩm hiếm. Churn cao nhất xuất hiện ở danh mục Điện thoại (401), sau đó là Laptop &amp; Phụ kiện (121). Tuy nhiên, nhóm không rời bỏ vẫn chiếm ưu thế trong tất cả danh mục, đặc biệt ở Điện thoại (1.095) và Laptop &amp; Phụ kiện (1.086). Như vậy, khách hàng ưu tiên Điện thoại vừa có churn nhiều nhất, vừa đồng thời là nhóm trung thành lớn nhất.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40802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D5C52E-6D5A-C0A6-CFF0-AE9EAF2019BE}"/>
              </a:ext>
            </a:extLst>
          </p:cNvPr>
          <p:cNvPicPr>
            <a:picLocks noChangeAspect="1"/>
          </p:cNvPicPr>
          <p:nvPr/>
        </p:nvPicPr>
        <p:blipFill>
          <a:blip r:embed="rId2"/>
          <a:stretch>
            <a:fillRect/>
          </a:stretch>
        </p:blipFill>
        <p:spPr>
          <a:xfrm>
            <a:off x="1327355" y="1425678"/>
            <a:ext cx="7270143" cy="3028773"/>
          </a:xfrm>
          <a:prstGeom prst="rect">
            <a:avLst/>
          </a:prstGeom>
        </p:spPr>
      </p:pic>
      <p:sp>
        <p:nvSpPr>
          <p:cNvPr id="4" name="TextBox 3">
            <a:extLst>
              <a:ext uri="{FF2B5EF4-FFF2-40B4-BE49-F238E27FC236}">
                <a16:creationId xmlns:a16="http://schemas.microsoft.com/office/drawing/2014/main" id="{4D94B356-3654-A75B-0C95-C771251F93A9}"/>
              </a:ext>
            </a:extLst>
          </p:cNvPr>
          <p:cNvSpPr txBox="1"/>
          <p:nvPr/>
        </p:nvSpPr>
        <p:spPr>
          <a:xfrm>
            <a:off x="1199535" y="334297"/>
            <a:ext cx="7806813" cy="954107"/>
          </a:xfrm>
          <a:prstGeom prst="rect">
            <a:avLst/>
          </a:prstGeom>
          <a:noFill/>
        </p:spPr>
        <p:txBody>
          <a:bodyPr wrap="square" rtlCol="0">
            <a:spAutoFit/>
          </a:bodyPr>
          <a:lstStyle/>
          <a:p>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thiết</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bị</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đăng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ký</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của</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khách</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hàng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so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với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endPar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3D26008-DB87-BF97-3A03-F982C0357E8D}"/>
              </a:ext>
            </a:extLst>
          </p:cNvPr>
          <p:cNvSpPr txBox="1"/>
          <p:nvPr/>
        </p:nvSpPr>
        <p:spPr>
          <a:xfrm>
            <a:off x="1327355" y="4807974"/>
            <a:ext cx="8475406" cy="1200329"/>
          </a:xfrm>
          <a:prstGeom prst="rect">
            <a:avLst/>
          </a:prstGeom>
          <a:noFill/>
        </p:spPr>
        <p:txBody>
          <a:bodyPr wrap="square" rtlCol="0">
            <a:spAutoFit/>
          </a:bodyPr>
          <a:lstStyle/>
          <a:p>
            <a:r>
              <a:rPr lang="vi-VN" dirty="0">
                <a:latin typeface="Times New Roman" panose="02020603050405020304" pitchFamily="18" charset="0"/>
                <a:cs typeface="Times New Roman" panose="02020603050405020304" pitchFamily="18" charset="0"/>
              </a:rPr>
              <a:t>Điện thoại là thiết bị đăng nhập phổ biến nhất (2.179), cao hơn nhiều so với máy tính (900). Nhóm điện thoại có 386 churn, máy tính 192 churn. Dù vậy, non-churn vẫn chiếm ưu thế, đặc biệt ở người dùng điện thoại (1.793). </a:t>
            </a:r>
            <a:endParaRPr lang="en-US"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Như vậy, người dùng điện thoại vừa đông nhất vừa có churn cao hơn máy tính.</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02498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3DFED6-509C-9FBA-3A73-F69ED2DB96AD}"/>
              </a:ext>
            </a:extLst>
          </p:cNvPr>
          <p:cNvPicPr>
            <a:picLocks noChangeAspect="1"/>
          </p:cNvPicPr>
          <p:nvPr/>
        </p:nvPicPr>
        <p:blipFill>
          <a:blip r:embed="rId2"/>
          <a:stretch>
            <a:fillRect/>
          </a:stretch>
        </p:blipFill>
        <p:spPr>
          <a:xfrm>
            <a:off x="1543664" y="1091380"/>
            <a:ext cx="8008643" cy="3324456"/>
          </a:xfrm>
          <a:prstGeom prst="rect">
            <a:avLst/>
          </a:prstGeom>
        </p:spPr>
      </p:pic>
      <p:sp>
        <p:nvSpPr>
          <p:cNvPr id="4" name="TextBox 3">
            <a:extLst>
              <a:ext uri="{FF2B5EF4-FFF2-40B4-BE49-F238E27FC236}">
                <a16:creationId xmlns:a16="http://schemas.microsoft.com/office/drawing/2014/main" id="{EA48897D-50E0-E307-EC7D-7826E0B288A0}"/>
              </a:ext>
            </a:extLst>
          </p:cNvPr>
          <p:cNvSpPr txBox="1"/>
          <p:nvPr/>
        </p:nvSpPr>
        <p:spPr>
          <a:xfrm>
            <a:off x="1445343" y="4561209"/>
            <a:ext cx="8622890" cy="1477328"/>
          </a:xfrm>
          <a:prstGeom prst="rect">
            <a:avLst/>
          </a:prstGeom>
          <a:noFill/>
        </p:spPr>
        <p:txBody>
          <a:bodyPr wrap="square" rtlCol="0">
            <a:spAutoFit/>
          </a:bodyPr>
          <a:lstStyle/>
          <a:p>
            <a:r>
              <a:rPr lang="vi-VN" dirty="0">
                <a:latin typeface="+mj-lt"/>
              </a:rPr>
              <a:t>Phương thức thanh toán phổ biến nhất là Thẻ ghi nợ (1.277), tiếp theo là Thẻ tín dụng (931), trong khi UPI ít được dùng nhất (235). Churn cao nhất ở nhóm Thẻ ghi nợ (212) và thấp nhất ở UPI (39). Tuy nhiên, non-churn vẫn chiếm ưu thế ở tất cả phương thức, đặc biệt ở Thẻ ghi nợ (1.065). </a:t>
            </a:r>
            <a:endParaRPr lang="en-US" dirty="0">
              <a:latin typeface="+mj-lt"/>
            </a:endParaRPr>
          </a:p>
          <a:p>
            <a:r>
              <a:rPr lang="vi-VN" dirty="0">
                <a:latin typeface="+mj-lt"/>
              </a:rPr>
              <a:t>Như vậy, Thẻ ghi nợ vừa là lựa chọn hàng đầu, vừa có số churn cao nhất.</a:t>
            </a:r>
            <a:endParaRPr lang="en-US" dirty="0">
              <a:latin typeface="+mj-lt"/>
            </a:endParaRPr>
          </a:p>
        </p:txBody>
      </p:sp>
      <p:sp>
        <p:nvSpPr>
          <p:cNvPr id="5" name="TextBox 4">
            <a:extLst>
              <a:ext uri="{FF2B5EF4-FFF2-40B4-BE49-F238E27FC236}">
                <a16:creationId xmlns:a16="http://schemas.microsoft.com/office/drawing/2014/main" id="{1607D5C4-F34F-71D4-B5FB-7F1ECB3D4C74}"/>
              </a:ext>
            </a:extLst>
          </p:cNvPr>
          <p:cNvSpPr txBox="1"/>
          <p:nvPr/>
        </p:nvSpPr>
        <p:spPr>
          <a:xfrm>
            <a:off x="1445342" y="422787"/>
            <a:ext cx="8416413" cy="523220"/>
          </a:xfrm>
          <a:prstGeom prst="rect">
            <a:avLst/>
          </a:prstGeom>
          <a:noFill/>
        </p:spPr>
        <p:txBody>
          <a:bodyPr wrap="square" rtlCol="0">
            <a:spAutoFit/>
          </a:bodyPr>
          <a:lstStyle/>
          <a:p>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Phân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phối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theo</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phương</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thức</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thanh</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toán</a:t>
            </a:r>
            <a:r>
              <a:rPr lang="en-US"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0307443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A6440F-B592-2470-F225-FA236F13B197}"/>
              </a:ext>
            </a:extLst>
          </p:cNvPr>
          <p:cNvSpPr txBox="1"/>
          <p:nvPr/>
        </p:nvSpPr>
        <p:spPr>
          <a:xfrm>
            <a:off x="816077" y="442452"/>
            <a:ext cx="10717162" cy="584775"/>
          </a:xfrm>
          <a:prstGeom prst="rect">
            <a:avLst/>
          </a:prstGeom>
          <a:noFill/>
        </p:spPr>
        <p:txBody>
          <a:bodyPr wrap="square" rtlCol="0">
            <a:spAutoFit/>
          </a:bodyPr>
          <a:lstStyle/>
          <a:p>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Cân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bằng</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số</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lượng</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rời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bỏ</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bằng</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phương</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pháp</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Class balancing </a:t>
            </a:r>
          </a:p>
        </p:txBody>
      </p:sp>
      <p:pic>
        <p:nvPicPr>
          <p:cNvPr id="6" name="Picture 5">
            <a:extLst>
              <a:ext uri="{FF2B5EF4-FFF2-40B4-BE49-F238E27FC236}">
                <a16:creationId xmlns:a16="http://schemas.microsoft.com/office/drawing/2014/main" id="{A99651BD-CF00-D994-EB25-98260AE8FC48}"/>
              </a:ext>
            </a:extLst>
          </p:cNvPr>
          <p:cNvPicPr>
            <a:picLocks noChangeAspect="1"/>
          </p:cNvPicPr>
          <p:nvPr/>
        </p:nvPicPr>
        <p:blipFill>
          <a:blip r:embed="rId2"/>
          <a:stretch>
            <a:fillRect/>
          </a:stretch>
        </p:blipFill>
        <p:spPr>
          <a:xfrm>
            <a:off x="963561" y="1324888"/>
            <a:ext cx="8663999" cy="2220457"/>
          </a:xfrm>
          <a:prstGeom prst="rect">
            <a:avLst/>
          </a:prstGeom>
        </p:spPr>
      </p:pic>
      <p:pic>
        <p:nvPicPr>
          <p:cNvPr id="8" name="Picture 7">
            <a:extLst>
              <a:ext uri="{FF2B5EF4-FFF2-40B4-BE49-F238E27FC236}">
                <a16:creationId xmlns:a16="http://schemas.microsoft.com/office/drawing/2014/main" id="{4720CE3F-EE80-4BBC-EC51-9F6F8B7E93D8}"/>
              </a:ext>
            </a:extLst>
          </p:cNvPr>
          <p:cNvPicPr>
            <a:picLocks noChangeAspect="1"/>
          </p:cNvPicPr>
          <p:nvPr/>
        </p:nvPicPr>
        <p:blipFill>
          <a:blip r:embed="rId3"/>
          <a:stretch>
            <a:fillRect/>
          </a:stretch>
        </p:blipFill>
        <p:spPr>
          <a:xfrm>
            <a:off x="4583761" y="4109884"/>
            <a:ext cx="1590897" cy="1571844"/>
          </a:xfrm>
          <a:prstGeom prst="rect">
            <a:avLst/>
          </a:prstGeom>
        </p:spPr>
      </p:pic>
      <p:cxnSp>
        <p:nvCxnSpPr>
          <p:cNvPr id="10" name="Straight Arrow Connector 9">
            <a:extLst>
              <a:ext uri="{FF2B5EF4-FFF2-40B4-BE49-F238E27FC236}">
                <a16:creationId xmlns:a16="http://schemas.microsoft.com/office/drawing/2014/main" id="{B11C276C-E0B2-3BDB-2D66-B5EC0245D24E}"/>
              </a:ext>
            </a:extLst>
          </p:cNvPr>
          <p:cNvCxnSpPr>
            <a:stCxn id="6" idx="2"/>
          </p:cNvCxnSpPr>
          <p:nvPr/>
        </p:nvCxnSpPr>
        <p:spPr>
          <a:xfrm flipH="1">
            <a:off x="5295560" y="3545345"/>
            <a:ext cx="1" cy="5645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13FD98A8-7FEB-A9BC-0FE9-3F0011DF7132}"/>
              </a:ext>
            </a:extLst>
          </p:cNvPr>
          <p:cNvSpPr txBox="1"/>
          <p:nvPr/>
        </p:nvSpPr>
        <p:spPr>
          <a:xfrm>
            <a:off x="6872748" y="4454013"/>
            <a:ext cx="4208205" cy="923330"/>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Đây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output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mã</a:t>
            </a:r>
            <a:r>
              <a:rPr lang="en-US" dirty="0">
                <a:latin typeface="Times New Roman" panose="02020603050405020304" pitchFamily="18" charset="0"/>
                <a:cs typeface="Times New Roman" panose="02020603050405020304" pitchFamily="18" charset="0"/>
              </a:rPr>
              <a:t> code </a:t>
            </a:r>
            <a:r>
              <a:rPr lang="en-US" dirty="0" err="1">
                <a:latin typeface="Times New Roman" panose="02020603050405020304" pitchFamily="18" charset="0"/>
                <a:cs typeface="Times New Roman" panose="02020603050405020304" pitchFamily="18" charset="0"/>
              </a:rPr>
              <a:t>trên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người</a:t>
            </a:r>
            <a:r>
              <a:rPr lang="en-US" dirty="0">
                <a:latin typeface="Times New Roman" panose="02020603050405020304" pitchFamily="18" charset="0"/>
                <a:cs typeface="Times New Roman" panose="02020603050405020304" pitchFamily="18" charset="0"/>
              </a:rPr>
              <a:t> Churn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Churn </a:t>
            </a:r>
            <a:r>
              <a:rPr lang="en-US" dirty="0" err="1">
                <a:latin typeface="Times New Roman" panose="02020603050405020304" pitchFamily="18" charset="0"/>
                <a:cs typeface="Times New Roman" panose="02020603050405020304" pitchFamily="18" charset="0"/>
              </a:rPr>
              <a:t>bây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giờ</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2501.</a:t>
            </a:r>
          </a:p>
        </p:txBody>
      </p:sp>
    </p:spTree>
    <p:extLst>
      <p:ext uri="{BB962C8B-B14F-4D97-AF65-F5344CB8AC3E}">
        <p14:creationId xmlns:p14="http://schemas.microsoft.com/office/powerpoint/2010/main" val="19965797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05FD72-FD32-A791-F321-916E6E2A97BD}"/>
              </a:ext>
            </a:extLst>
          </p:cNvPr>
          <p:cNvPicPr>
            <a:picLocks noChangeAspect="1"/>
          </p:cNvPicPr>
          <p:nvPr/>
        </p:nvPicPr>
        <p:blipFill>
          <a:blip r:embed="rId2"/>
          <a:stretch>
            <a:fillRect/>
          </a:stretch>
        </p:blipFill>
        <p:spPr>
          <a:xfrm>
            <a:off x="290993" y="1179871"/>
            <a:ext cx="5559201" cy="4978813"/>
          </a:xfrm>
          <a:prstGeom prst="rect">
            <a:avLst/>
          </a:prstGeom>
        </p:spPr>
      </p:pic>
      <p:sp>
        <p:nvSpPr>
          <p:cNvPr id="4" name="TextBox 3">
            <a:extLst>
              <a:ext uri="{FF2B5EF4-FFF2-40B4-BE49-F238E27FC236}">
                <a16:creationId xmlns:a16="http://schemas.microsoft.com/office/drawing/2014/main" id="{52F3C26C-560D-BF72-F9A1-56493958F788}"/>
              </a:ext>
            </a:extLst>
          </p:cNvPr>
          <p:cNvSpPr txBox="1"/>
          <p:nvPr/>
        </p:nvSpPr>
        <p:spPr>
          <a:xfrm>
            <a:off x="884903" y="344129"/>
            <a:ext cx="5850194" cy="584775"/>
          </a:xfrm>
          <a:prstGeom prst="rect">
            <a:avLst/>
          </a:prstGeom>
          <a:noFill/>
        </p:spPr>
        <p:txBody>
          <a:bodyPr wrap="square" rtlCol="0">
            <a:spAutoFit/>
          </a:bodyPr>
          <a:lstStyle/>
          <a:p>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Correlation</a:t>
            </a:r>
            <a:r>
              <a:rPr lang="en-US" dirty="0"/>
              <a:t> </a:t>
            </a:r>
          </a:p>
        </p:txBody>
      </p:sp>
      <p:sp>
        <p:nvSpPr>
          <p:cNvPr id="5" name="TextBox 4">
            <a:extLst>
              <a:ext uri="{FF2B5EF4-FFF2-40B4-BE49-F238E27FC236}">
                <a16:creationId xmlns:a16="http://schemas.microsoft.com/office/drawing/2014/main" id="{54B9E818-B8C9-D1B6-6457-296B38A11B08}"/>
              </a:ext>
            </a:extLst>
          </p:cNvPr>
          <p:cNvSpPr txBox="1"/>
          <p:nvPr/>
        </p:nvSpPr>
        <p:spPr>
          <a:xfrm>
            <a:off x="6390968" y="2576052"/>
            <a:ext cx="4630993" cy="923330"/>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Tất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cột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mô</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ô </a:t>
            </a:r>
            <a:r>
              <a:rPr lang="en-US" dirty="0" err="1">
                <a:latin typeface="Times New Roman" panose="02020603050405020304" pitchFamily="18" charset="0"/>
                <a:cs typeface="Times New Roman" panose="02020603050405020304" pitchFamily="18" charset="0"/>
              </a:rPr>
              <a:t>nào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tránh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cộng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tuyến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10719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DF2C46-D157-BD85-05E9-8F01CAF9015E}"/>
              </a:ext>
            </a:extLst>
          </p:cNvPr>
          <p:cNvPicPr>
            <a:picLocks noChangeAspect="1"/>
          </p:cNvPicPr>
          <p:nvPr/>
        </p:nvPicPr>
        <p:blipFill>
          <a:blip r:embed="rId2"/>
          <a:stretch>
            <a:fillRect/>
          </a:stretch>
        </p:blipFill>
        <p:spPr>
          <a:xfrm>
            <a:off x="606691" y="1120876"/>
            <a:ext cx="5892433" cy="3704553"/>
          </a:xfrm>
          <a:prstGeom prst="rect">
            <a:avLst/>
          </a:prstGeom>
        </p:spPr>
      </p:pic>
      <p:sp>
        <p:nvSpPr>
          <p:cNvPr id="4" name="TextBox 3">
            <a:extLst>
              <a:ext uri="{FF2B5EF4-FFF2-40B4-BE49-F238E27FC236}">
                <a16:creationId xmlns:a16="http://schemas.microsoft.com/office/drawing/2014/main" id="{E79B3578-C287-1474-082A-F5EE22871DF1}"/>
              </a:ext>
            </a:extLst>
          </p:cNvPr>
          <p:cNvSpPr txBox="1"/>
          <p:nvPr/>
        </p:nvSpPr>
        <p:spPr>
          <a:xfrm>
            <a:off x="7266038" y="382212"/>
            <a:ext cx="4630993" cy="1477328"/>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“Pseudo R² = 0.3495, tương đương mức giải thích khá mạnh cho một mô hình logistic, cho thấy mô hình có khả năng dự đoán churn đáng tin cậy.</a:t>
            </a:r>
            <a:endParaRPr lang="en-US" dirty="0">
              <a:latin typeface="Times New Roman" panose="02020603050405020304" pitchFamily="18" charset="0"/>
              <a:cs typeface="Times New Roman" panose="02020603050405020304" pitchFamily="18" charset="0"/>
            </a:endParaRPr>
          </a:p>
        </p:txBody>
      </p:sp>
      <p:sp>
        <p:nvSpPr>
          <p:cNvPr id="5" name="Oval 4">
            <a:extLst>
              <a:ext uri="{FF2B5EF4-FFF2-40B4-BE49-F238E27FC236}">
                <a16:creationId xmlns:a16="http://schemas.microsoft.com/office/drawing/2014/main" id="{491EEB6E-0D3F-5678-54BB-7C4C97A61CDC}"/>
              </a:ext>
            </a:extLst>
          </p:cNvPr>
          <p:cNvSpPr/>
          <p:nvPr/>
        </p:nvSpPr>
        <p:spPr>
          <a:xfrm>
            <a:off x="4601499" y="2084438"/>
            <a:ext cx="570271" cy="214145"/>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9E44AF64-C8FB-CCA3-441E-1210FECC2758}"/>
              </a:ext>
            </a:extLst>
          </p:cNvPr>
          <p:cNvCxnSpPr>
            <a:cxnSpLocks/>
          </p:cNvCxnSpPr>
          <p:nvPr/>
        </p:nvCxnSpPr>
        <p:spPr>
          <a:xfrm flipV="1">
            <a:off x="5368413" y="1356852"/>
            <a:ext cx="1897625" cy="7275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9F1C60B-2CD0-C744-3029-63A59057552F}"/>
              </a:ext>
            </a:extLst>
          </p:cNvPr>
          <p:cNvSpPr txBox="1"/>
          <p:nvPr/>
        </p:nvSpPr>
        <p:spPr>
          <a:xfrm>
            <a:off x="685348" y="245806"/>
            <a:ext cx="8035865" cy="584775"/>
          </a:xfrm>
          <a:prstGeom prst="rect">
            <a:avLst/>
          </a:prstGeom>
          <a:noFill/>
        </p:spPr>
        <p:txBody>
          <a:bodyPr wrap="square" rtlCol="0">
            <a:spAutoFit/>
          </a:bodyPr>
          <a:lstStyle/>
          <a:p>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Kết</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quả</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của</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mô</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hình</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Logistic </a:t>
            </a:r>
          </a:p>
        </p:txBody>
      </p:sp>
      <p:sp>
        <p:nvSpPr>
          <p:cNvPr id="10" name="TextBox 9">
            <a:extLst>
              <a:ext uri="{FF2B5EF4-FFF2-40B4-BE49-F238E27FC236}">
                <a16:creationId xmlns:a16="http://schemas.microsoft.com/office/drawing/2014/main" id="{C0B02FD5-9F5C-BBEC-2364-DB42B5EDFAB1}"/>
              </a:ext>
            </a:extLst>
          </p:cNvPr>
          <p:cNvSpPr txBox="1"/>
          <p:nvPr/>
        </p:nvSpPr>
        <p:spPr>
          <a:xfrm>
            <a:off x="6843252" y="2389239"/>
            <a:ext cx="5270090" cy="2862322"/>
          </a:xfrm>
          <a:prstGeom prst="rect">
            <a:avLst/>
          </a:prstGeom>
          <a:noFill/>
        </p:spPr>
        <p:txBody>
          <a:bodyPr wrap="square" rtlCol="0">
            <a:spAutoFit/>
          </a:bodyPr>
          <a:lstStyle/>
          <a:p>
            <a:r>
              <a:rPr lang="vi-VN" dirty="0">
                <a:latin typeface="+mj-lt"/>
              </a:rPr>
              <a:t>Kết quả phân tích cho thấy có ba yếu tố hàng đầu làm tăng rủi ro rời bỏ của khách hàng. Cụ thể, khách hàng đã từng khiếu nại (</a:t>
            </a:r>
            <a:r>
              <a:rPr lang="vi-VN" b="1" dirty="0">
                <a:latin typeface="+mj-lt"/>
              </a:rPr>
              <a:t>Complain = 1</a:t>
            </a:r>
            <a:r>
              <a:rPr lang="vi-VN" dirty="0">
                <a:latin typeface="+mj-lt"/>
              </a:rPr>
              <a:t>) có khả năng churn cao gấp khoảng </a:t>
            </a:r>
            <a:r>
              <a:rPr lang="vi-VN" b="1" dirty="0">
                <a:latin typeface="+mj-lt"/>
              </a:rPr>
              <a:t>5 lần</a:t>
            </a:r>
            <a:r>
              <a:rPr lang="vi-VN" dirty="0">
                <a:latin typeface="+mj-lt"/>
              </a:rPr>
              <a:t> so với khách hàng chưa từng khiếu nại. Bên cạnh đó, hình thức thanh toán bằng tiền mặt khi nhận hàng (</a:t>
            </a:r>
            <a:r>
              <a:rPr lang="vi-VN" b="1" dirty="0">
                <a:latin typeface="+mj-lt"/>
              </a:rPr>
              <a:t>COD</a:t>
            </a:r>
            <a:r>
              <a:rPr lang="vi-VN" dirty="0">
                <a:latin typeface="+mj-lt"/>
              </a:rPr>
              <a:t>) làm tăng khả năng rời bỏ khoảng </a:t>
            </a:r>
            <a:r>
              <a:rPr lang="vi-VN" b="1" dirty="0">
                <a:latin typeface="+mj-lt"/>
              </a:rPr>
              <a:t>2.4 lần</a:t>
            </a:r>
            <a:r>
              <a:rPr lang="vi-VN" dirty="0">
                <a:latin typeface="+mj-lt"/>
              </a:rPr>
              <a:t>. Ngoài ra, những khách hàng thường xuyên mua sắm trong danh mục </a:t>
            </a:r>
            <a:r>
              <a:rPr lang="vi-VN" b="1" dirty="0">
                <a:latin typeface="+mj-lt"/>
              </a:rPr>
              <a:t>Điện thoại</a:t>
            </a:r>
            <a:r>
              <a:rPr lang="vi-VN" dirty="0">
                <a:latin typeface="+mj-lt"/>
              </a:rPr>
              <a:t> cũng có rủi ro churn cao hơn, khoảng </a:t>
            </a:r>
            <a:r>
              <a:rPr lang="vi-VN" b="1" dirty="0">
                <a:latin typeface="+mj-lt"/>
              </a:rPr>
              <a:t>2.45 lần</a:t>
            </a:r>
            <a:r>
              <a:rPr lang="vi-VN" dirty="0">
                <a:latin typeface="+mj-lt"/>
              </a:rPr>
              <a:t> so với các danh mục khác.</a:t>
            </a:r>
            <a:endParaRPr lang="en-US" dirty="0">
              <a:latin typeface="+mj-lt"/>
            </a:endParaRPr>
          </a:p>
        </p:txBody>
      </p:sp>
      <p:sp>
        <p:nvSpPr>
          <p:cNvPr id="11" name="Oval 10">
            <a:extLst>
              <a:ext uri="{FF2B5EF4-FFF2-40B4-BE49-F238E27FC236}">
                <a16:creationId xmlns:a16="http://schemas.microsoft.com/office/drawing/2014/main" id="{DE2EAE06-207C-F615-BB4F-441EA3E04BB9}"/>
              </a:ext>
            </a:extLst>
          </p:cNvPr>
          <p:cNvSpPr/>
          <p:nvPr/>
        </p:nvSpPr>
        <p:spPr>
          <a:xfrm>
            <a:off x="2212259" y="3497703"/>
            <a:ext cx="530942" cy="277883"/>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4C6F1F0-1217-CBBC-908C-2EC32AB833F1}"/>
              </a:ext>
            </a:extLst>
          </p:cNvPr>
          <p:cNvSpPr/>
          <p:nvPr/>
        </p:nvSpPr>
        <p:spPr>
          <a:xfrm flipV="1">
            <a:off x="2212259" y="3864077"/>
            <a:ext cx="530942" cy="147483"/>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775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6173F-E297-C11A-39FB-23B3F2FBE544}"/>
              </a:ext>
            </a:extLst>
          </p:cNvPr>
          <p:cNvSpPr>
            <a:spLocks noGrp="1"/>
          </p:cNvSpPr>
          <p:nvPr>
            <p:ph type="title" idx="4294967295"/>
          </p:nvPr>
        </p:nvSpPr>
        <p:spPr>
          <a:xfrm>
            <a:off x="442452" y="619125"/>
            <a:ext cx="9730247" cy="914400"/>
          </a:xfrm>
        </p:spPr>
        <p:txBody>
          <a:bodyPr>
            <a:normAutofit/>
          </a:bodyPr>
          <a:lstStyle/>
          <a:p>
            <a:r>
              <a:rPr lang="vi-VN" sz="4000" dirty="0">
                <a:solidFill>
                  <a:schemeClr val="bg2">
                    <a:lumMod val="25000"/>
                  </a:schemeClr>
                </a:solidFill>
              </a:rPr>
              <a:t>Câu hỏi mục tiêu</a:t>
            </a:r>
            <a:r>
              <a:rPr lang="vi-VN" sz="4000" dirty="0"/>
              <a:t>:</a:t>
            </a:r>
            <a:endParaRPr lang="en-US" sz="4000" dirty="0"/>
          </a:p>
        </p:txBody>
      </p:sp>
      <p:sp>
        <p:nvSpPr>
          <p:cNvPr id="3" name="Content Placeholder 2">
            <a:extLst>
              <a:ext uri="{FF2B5EF4-FFF2-40B4-BE49-F238E27FC236}">
                <a16:creationId xmlns:a16="http://schemas.microsoft.com/office/drawing/2014/main" id="{91036617-D883-64BF-E739-0531B0991003}"/>
              </a:ext>
            </a:extLst>
          </p:cNvPr>
          <p:cNvSpPr>
            <a:spLocks noGrp="1"/>
          </p:cNvSpPr>
          <p:nvPr>
            <p:ph idx="4294967295"/>
          </p:nvPr>
        </p:nvSpPr>
        <p:spPr>
          <a:xfrm>
            <a:off x="265471" y="1720645"/>
            <a:ext cx="10894654" cy="4148343"/>
          </a:xfrm>
        </p:spPr>
        <p:txBody>
          <a:bodyPr/>
          <a:lstStyle/>
          <a:p>
            <a:pPr fontAlgn="base"/>
            <a:r>
              <a:rPr lang="en-US" dirty="0">
                <a:latin typeface="Times New Roman" panose="02020603050405020304" pitchFamily="18" charset="0"/>
                <a:cs typeface="Times New Roman" panose="02020603050405020304" pitchFamily="18" charset="0"/>
              </a:rPr>
              <a:t>1. </a:t>
            </a:r>
            <a:r>
              <a:rPr lang="vi-VN" dirty="0">
                <a:latin typeface="Times New Roman" panose="02020603050405020304" pitchFamily="18" charset="0"/>
                <a:cs typeface="Times New Roman" panose="02020603050405020304" pitchFamily="18" charset="0"/>
              </a:rPr>
              <a:t>Mô hình nào giải thích tốt nhất các yếu tố dẫn đến churn?</a:t>
            </a:r>
          </a:p>
          <a:p>
            <a:pPr fontAlgn="base"/>
            <a:r>
              <a:rPr lang="en-US" dirty="0">
                <a:latin typeface="Times New Roman" panose="02020603050405020304" pitchFamily="18" charset="0"/>
                <a:cs typeface="Times New Roman" panose="02020603050405020304" pitchFamily="18" charset="0"/>
              </a:rPr>
              <a:t>2. </a:t>
            </a:r>
            <a:r>
              <a:rPr lang="vi-VN" dirty="0">
                <a:latin typeface="Times New Roman" panose="02020603050405020304" pitchFamily="18" charset="0"/>
                <a:cs typeface="Times New Roman" panose="02020603050405020304" pitchFamily="18" charset="0"/>
              </a:rPr>
              <a:t>Yếu tố nào tác động mạnh nhất đến khả năng rời bỏ? Có bằng chứng thống kê ?</a:t>
            </a:r>
          </a:p>
          <a:p>
            <a:pPr fontAlgn="base"/>
            <a:r>
              <a:rPr lang="en-US" dirty="0">
                <a:latin typeface="Times New Roman" panose="02020603050405020304" pitchFamily="18" charset="0"/>
                <a:cs typeface="Times New Roman" panose="02020603050405020304" pitchFamily="18" charset="0"/>
              </a:rPr>
              <a:t>3. </a:t>
            </a:r>
            <a:r>
              <a:rPr lang="vi-VN" dirty="0">
                <a:latin typeface="Times New Roman" panose="02020603050405020304" pitchFamily="18" charset="0"/>
                <a:cs typeface="Times New Roman" panose="02020603050405020304" pitchFamily="18" charset="0"/>
              </a:rPr>
              <a:t>Từ dữ liệu, có thể rút ra insight gì cho chiến lược giữ chân khách hàng?</a:t>
            </a:r>
          </a:p>
          <a:p>
            <a:r>
              <a:rPr lang="en-US" dirty="0">
                <a:latin typeface="Times New Roman" panose="02020603050405020304" pitchFamily="18" charset="0"/>
                <a:cs typeface="Times New Roman" panose="02020603050405020304" pitchFamily="18" charset="0"/>
              </a:rPr>
              <a:t>4. </a:t>
            </a:r>
            <a:r>
              <a:rPr lang="vi-VN" dirty="0">
                <a:latin typeface="Times New Roman" panose="02020603050405020304" pitchFamily="18" charset="0"/>
                <a:cs typeface="Times New Roman" panose="02020603050405020304" pitchFamily="18" charset="0"/>
              </a:rPr>
              <a:t>Ngưỡng xác suất dự đoán nào giúp mô hình phát hiện được nhiều nhất khách hàng có khả năng rời bỏ (churn)?</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9AF1057-EECE-EEAC-B604-DC042759E2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4245" y="3848947"/>
            <a:ext cx="3923071" cy="2162700"/>
          </a:xfrm>
          <a:prstGeom prst="rect">
            <a:avLst/>
          </a:prstGeom>
        </p:spPr>
      </p:pic>
    </p:spTree>
    <p:extLst>
      <p:ext uri="{BB962C8B-B14F-4D97-AF65-F5344CB8AC3E}">
        <p14:creationId xmlns:p14="http://schemas.microsoft.com/office/powerpoint/2010/main" val="10159861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5563E9-DF1A-0095-08EC-EBF6897B5E77}"/>
              </a:ext>
            </a:extLst>
          </p:cNvPr>
          <p:cNvPicPr>
            <a:picLocks noChangeAspect="1"/>
          </p:cNvPicPr>
          <p:nvPr/>
        </p:nvPicPr>
        <p:blipFill>
          <a:blip r:embed="rId2"/>
          <a:stretch>
            <a:fillRect/>
          </a:stretch>
        </p:blipFill>
        <p:spPr>
          <a:xfrm>
            <a:off x="1174954" y="1216181"/>
            <a:ext cx="5550311" cy="3464410"/>
          </a:xfrm>
          <a:prstGeom prst="rect">
            <a:avLst/>
          </a:prstGeom>
        </p:spPr>
      </p:pic>
      <p:sp>
        <p:nvSpPr>
          <p:cNvPr id="4" name="TextBox 3">
            <a:extLst>
              <a:ext uri="{FF2B5EF4-FFF2-40B4-BE49-F238E27FC236}">
                <a16:creationId xmlns:a16="http://schemas.microsoft.com/office/drawing/2014/main" id="{F7FC178A-9837-6B1C-A655-CD0DEBB23DB1}"/>
              </a:ext>
            </a:extLst>
          </p:cNvPr>
          <p:cNvSpPr txBox="1"/>
          <p:nvPr/>
        </p:nvSpPr>
        <p:spPr>
          <a:xfrm>
            <a:off x="1056967" y="412955"/>
            <a:ext cx="9099755"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P</a:t>
            </a:r>
            <a:r>
              <a:rPr lang="vi-VN" sz="2800" dirty="0">
                <a:latin typeface="Times New Roman" panose="02020603050405020304" pitchFamily="18" charset="0"/>
                <a:cs typeface="Times New Roman" panose="02020603050405020304" pitchFamily="18" charset="0"/>
              </a:rPr>
              <a:t>hân loại nhị phân với ngưỡng quyết định tùy chỉnh</a:t>
            </a:r>
            <a:endParaRPr lang="en-US" sz="28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AD3DCD2-57BC-3E70-D13E-35DA30947366}"/>
              </a:ext>
            </a:extLst>
          </p:cNvPr>
          <p:cNvSpPr txBox="1"/>
          <p:nvPr/>
        </p:nvSpPr>
        <p:spPr>
          <a:xfrm>
            <a:off x="7266038" y="1216181"/>
            <a:ext cx="4237703" cy="3416320"/>
          </a:xfrm>
          <a:prstGeom prst="rect">
            <a:avLst/>
          </a:prstGeom>
          <a:noFill/>
        </p:spPr>
        <p:txBody>
          <a:bodyPr wrap="square" rtlCol="0">
            <a:spAutoFit/>
          </a:bodyPr>
          <a:lstStyle/>
          <a:p>
            <a:r>
              <a:rPr lang="vi-VN" dirty="0">
                <a:latin typeface="+mj-lt"/>
              </a:rPr>
              <a:t>Mô hình dự đoán xác suất rời bỏ của khách hàng và sử dụng ngưỡng quyết định để phân loại. Cụ thể, khi xác suất nhỏ hơn ngưỡng thì khách hàng được xếp vào nhóm không rời bỏ (0), còn khi xác suất lớn hơn hoặc bằng ngưỡng thì khách hàng được xếp vào nhóm có nguy cơ rời bỏ (1). </a:t>
            </a:r>
            <a:endParaRPr lang="en-US" dirty="0">
              <a:latin typeface="+mj-lt"/>
            </a:endParaRPr>
          </a:p>
          <a:p>
            <a:r>
              <a:rPr lang="vi-VN" dirty="0">
                <a:latin typeface="+mj-lt"/>
              </a:rPr>
              <a:t>Việc tùy chỉnh ngưỡng, chẳng hạn 0.5 hay 0.6, cho phép doanh nghiệp cân bằng giữa việc nhận diện khách hàng có nguy cơ rời bỏ và chi phí triển khai các biện pháp giữ chân.</a:t>
            </a:r>
            <a:endParaRPr lang="en-US" dirty="0">
              <a:latin typeface="+mj-lt"/>
            </a:endParaRPr>
          </a:p>
        </p:txBody>
      </p:sp>
      <p:sp>
        <p:nvSpPr>
          <p:cNvPr id="6" name="Oval 5">
            <a:extLst>
              <a:ext uri="{FF2B5EF4-FFF2-40B4-BE49-F238E27FC236}">
                <a16:creationId xmlns:a16="http://schemas.microsoft.com/office/drawing/2014/main" id="{A2A9F475-BB8C-D9EA-C341-A3AF19196F6A}"/>
              </a:ext>
            </a:extLst>
          </p:cNvPr>
          <p:cNvSpPr/>
          <p:nvPr/>
        </p:nvSpPr>
        <p:spPr>
          <a:xfrm>
            <a:off x="3352800" y="1691148"/>
            <a:ext cx="757084" cy="344129"/>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12206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DD28CC8-1A48-E06A-DDD2-D1473DD1E7BA}"/>
              </a:ext>
            </a:extLst>
          </p:cNvPr>
          <p:cNvSpPr txBox="1"/>
          <p:nvPr/>
        </p:nvSpPr>
        <p:spPr>
          <a:xfrm>
            <a:off x="737419" y="299387"/>
            <a:ext cx="5899355" cy="584775"/>
          </a:xfrm>
          <a:prstGeom prst="rect">
            <a:avLst/>
          </a:prstGeom>
          <a:noFill/>
        </p:spPr>
        <p:txBody>
          <a:bodyPr wrap="square" rtlCol="0">
            <a:spAutoFit/>
          </a:bodyPr>
          <a:lstStyle/>
          <a:p>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Confusion matrix</a:t>
            </a:r>
          </a:p>
        </p:txBody>
      </p:sp>
      <p:pic>
        <p:nvPicPr>
          <p:cNvPr id="7" name="Picture 6">
            <a:extLst>
              <a:ext uri="{FF2B5EF4-FFF2-40B4-BE49-F238E27FC236}">
                <a16:creationId xmlns:a16="http://schemas.microsoft.com/office/drawing/2014/main" id="{31456FD3-23AF-DA87-38EB-1F2323BA0CEE}"/>
              </a:ext>
            </a:extLst>
          </p:cNvPr>
          <p:cNvPicPr>
            <a:picLocks noChangeAspect="1"/>
          </p:cNvPicPr>
          <p:nvPr/>
        </p:nvPicPr>
        <p:blipFill>
          <a:blip r:embed="rId2"/>
          <a:stretch>
            <a:fillRect/>
          </a:stretch>
        </p:blipFill>
        <p:spPr>
          <a:xfrm>
            <a:off x="6636774" y="1315815"/>
            <a:ext cx="4213701" cy="3197956"/>
          </a:xfrm>
          <a:prstGeom prst="rect">
            <a:avLst/>
          </a:prstGeom>
        </p:spPr>
      </p:pic>
      <p:pic>
        <p:nvPicPr>
          <p:cNvPr id="9" name="Picture 8">
            <a:extLst>
              <a:ext uri="{FF2B5EF4-FFF2-40B4-BE49-F238E27FC236}">
                <a16:creationId xmlns:a16="http://schemas.microsoft.com/office/drawing/2014/main" id="{56FBD02C-35E7-2AF7-CAA4-EBEEEA5D29D1}"/>
              </a:ext>
            </a:extLst>
          </p:cNvPr>
          <p:cNvPicPr>
            <a:picLocks noChangeAspect="1"/>
          </p:cNvPicPr>
          <p:nvPr/>
        </p:nvPicPr>
        <p:blipFill>
          <a:blip r:embed="rId3"/>
          <a:stretch>
            <a:fillRect/>
          </a:stretch>
        </p:blipFill>
        <p:spPr>
          <a:xfrm>
            <a:off x="737419" y="1315816"/>
            <a:ext cx="4292690" cy="3197955"/>
          </a:xfrm>
          <a:prstGeom prst="rect">
            <a:avLst/>
          </a:prstGeom>
        </p:spPr>
      </p:pic>
      <p:sp>
        <p:nvSpPr>
          <p:cNvPr id="10" name="TextBox 9">
            <a:extLst>
              <a:ext uri="{FF2B5EF4-FFF2-40B4-BE49-F238E27FC236}">
                <a16:creationId xmlns:a16="http://schemas.microsoft.com/office/drawing/2014/main" id="{0D348DD8-FDB8-730C-F259-E9AF61322ECC}"/>
              </a:ext>
            </a:extLst>
          </p:cNvPr>
          <p:cNvSpPr txBox="1"/>
          <p:nvPr/>
        </p:nvSpPr>
        <p:spPr>
          <a:xfrm>
            <a:off x="737419" y="884162"/>
            <a:ext cx="4292690" cy="369332"/>
          </a:xfrm>
          <a:prstGeom prst="rect">
            <a:avLst/>
          </a:prstGeom>
          <a:noFill/>
        </p:spPr>
        <p:txBody>
          <a:bodyPr wrap="square" rtlCol="0">
            <a:spAutoFit/>
          </a:bodyPr>
          <a:lstStyle/>
          <a:p>
            <a:pPr algn="ctr"/>
            <a:r>
              <a:rPr lang="en-US" dirty="0" err="1">
                <a:latin typeface="Times New Roman" panose="02020603050405020304" pitchFamily="18" charset="0"/>
                <a:cs typeface="Times New Roman" panose="02020603050405020304" pitchFamily="18" charset="0"/>
              </a:rPr>
              <a:t>Ngưỡng</a:t>
            </a:r>
            <a:r>
              <a:rPr lang="en-US" dirty="0">
                <a:latin typeface="Times New Roman" panose="02020603050405020304" pitchFamily="18" charset="0"/>
                <a:cs typeface="Times New Roman" panose="02020603050405020304" pitchFamily="18" charset="0"/>
              </a:rPr>
              <a:t> 0,6</a:t>
            </a:r>
          </a:p>
        </p:txBody>
      </p:sp>
      <p:sp>
        <p:nvSpPr>
          <p:cNvPr id="11" name="TextBox 10">
            <a:extLst>
              <a:ext uri="{FF2B5EF4-FFF2-40B4-BE49-F238E27FC236}">
                <a16:creationId xmlns:a16="http://schemas.microsoft.com/office/drawing/2014/main" id="{DC785B98-4E51-5E05-4800-55A0E1C77EE6}"/>
              </a:ext>
            </a:extLst>
          </p:cNvPr>
          <p:cNvSpPr txBox="1"/>
          <p:nvPr/>
        </p:nvSpPr>
        <p:spPr>
          <a:xfrm>
            <a:off x="6528619" y="884162"/>
            <a:ext cx="4321856" cy="369332"/>
          </a:xfrm>
          <a:prstGeom prst="rect">
            <a:avLst/>
          </a:prstGeom>
          <a:noFill/>
        </p:spPr>
        <p:txBody>
          <a:bodyPr wrap="square" rtlCol="0">
            <a:spAutoFit/>
          </a:bodyPr>
          <a:lstStyle/>
          <a:p>
            <a:pPr algn="ctr"/>
            <a:r>
              <a:rPr lang="en-US" dirty="0" err="1">
                <a:latin typeface="Times New Roman" panose="02020603050405020304" pitchFamily="18" charset="0"/>
                <a:cs typeface="Times New Roman" panose="02020603050405020304" pitchFamily="18" charset="0"/>
              </a:rPr>
              <a:t>Ngưỡng</a:t>
            </a:r>
            <a:r>
              <a:rPr lang="en-US" dirty="0">
                <a:latin typeface="Times New Roman" panose="02020603050405020304" pitchFamily="18" charset="0"/>
                <a:cs typeface="Times New Roman" panose="02020603050405020304" pitchFamily="18" charset="0"/>
              </a:rPr>
              <a:t> 0,5</a:t>
            </a:r>
          </a:p>
        </p:txBody>
      </p:sp>
      <p:sp>
        <p:nvSpPr>
          <p:cNvPr id="12" name="TextBox 11">
            <a:extLst>
              <a:ext uri="{FF2B5EF4-FFF2-40B4-BE49-F238E27FC236}">
                <a16:creationId xmlns:a16="http://schemas.microsoft.com/office/drawing/2014/main" id="{9E6EA1AD-9101-F469-CA1C-5ED313535F0F}"/>
              </a:ext>
            </a:extLst>
          </p:cNvPr>
          <p:cNvSpPr txBox="1"/>
          <p:nvPr/>
        </p:nvSpPr>
        <p:spPr>
          <a:xfrm>
            <a:off x="737419" y="4945626"/>
            <a:ext cx="10113056" cy="1200329"/>
          </a:xfrm>
          <a:prstGeom prst="rect">
            <a:avLst/>
          </a:prstGeom>
          <a:noFill/>
        </p:spPr>
        <p:txBody>
          <a:bodyPr wrap="square" rtlCol="0">
            <a:spAutoFit/>
          </a:bodyPr>
          <a:lstStyle/>
          <a:p>
            <a:r>
              <a:rPr lang="vi-VN" dirty="0">
                <a:latin typeface="+mj-lt"/>
              </a:rPr>
              <a:t>Ở ngưỡng 0.5, mô hình phát hiện được nhiều khách hàng churn hơn (596, bỏ sót 156) nhưng báo nhầm khá nhiều (158). Ngược lại, ngưỡng 0.6 giảm báo nhầm xuống 110 nhưng lại bỏ sót nhiều churners hơn (222). Do đó, ngưỡng 0.5 phù hợp khi ưu tiên giữ chân khách hàng, còn ngưỡng 0.6 hợp lý khi muốn hạn chế làm phiền khách hàng trung thành.</a:t>
            </a:r>
            <a:endParaRPr lang="en-US" dirty="0">
              <a:latin typeface="+mj-lt"/>
            </a:endParaRPr>
          </a:p>
        </p:txBody>
      </p:sp>
    </p:spTree>
    <p:extLst>
      <p:ext uri="{BB962C8B-B14F-4D97-AF65-F5344CB8AC3E}">
        <p14:creationId xmlns:p14="http://schemas.microsoft.com/office/powerpoint/2010/main" val="29344012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E343D4-76A8-A83C-9367-18FBC26A5F1E}"/>
              </a:ext>
            </a:extLst>
          </p:cNvPr>
          <p:cNvPicPr>
            <a:picLocks noChangeAspect="1"/>
          </p:cNvPicPr>
          <p:nvPr/>
        </p:nvPicPr>
        <p:blipFill>
          <a:blip r:embed="rId2"/>
          <a:stretch>
            <a:fillRect/>
          </a:stretch>
        </p:blipFill>
        <p:spPr>
          <a:xfrm>
            <a:off x="712043" y="1091613"/>
            <a:ext cx="4381066" cy="3226996"/>
          </a:xfrm>
          <a:prstGeom prst="rect">
            <a:avLst/>
          </a:prstGeom>
        </p:spPr>
      </p:pic>
      <p:sp>
        <p:nvSpPr>
          <p:cNvPr id="6" name="TextBox 5">
            <a:extLst>
              <a:ext uri="{FF2B5EF4-FFF2-40B4-BE49-F238E27FC236}">
                <a16:creationId xmlns:a16="http://schemas.microsoft.com/office/drawing/2014/main" id="{BF17EA86-BFAA-F439-54B9-D1C66DCC2E6F}"/>
              </a:ext>
            </a:extLst>
          </p:cNvPr>
          <p:cNvSpPr txBox="1"/>
          <p:nvPr/>
        </p:nvSpPr>
        <p:spPr>
          <a:xfrm>
            <a:off x="436740" y="285135"/>
            <a:ext cx="7350408" cy="584775"/>
          </a:xfrm>
          <a:prstGeom prst="rect">
            <a:avLst/>
          </a:prstGeom>
          <a:noFill/>
        </p:spPr>
        <p:txBody>
          <a:bodyPr wrap="square" rtlCol="0">
            <a:spAutoFit/>
          </a:bodyPr>
          <a:lstStyle/>
          <a:p>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So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sánh</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độ</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chính</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xác</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của</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hai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mô</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hình</a:t>
            </a:r>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F5D62A6D-61DA-2617-46A2-BBB9DE8182BD}"/>
              </a:ext>
            </a:extLst>
          </p:cNvPr>
          <p:cNvSpPr txBox="1"/>
          <p:nvPr/>
        </p:nvSpPr>
        <p:spPr>
          <a:xfrm>
            <a:off x="639097" y="4540312"/>
            <a:ext cx="10913806" cy="2031325"/>
          </a:xfrm>
          <a:prstGeom prst="rect">
            <a:avLst/>
          </a:prstGeom>
          <a:noFill/>
        </p:spPr>
        <p:txBody>
          <a:bodyPr wrap="square" rtlCol="0">
            <a:spAutoFit/>
          </a:bodyPr>
          <a:lstStyle/>
          <a:p>
            <a:r>
              <a:rPr lang="vi-VN" b="1" dirty="0">
                <a:latin typeface="+mj-lt"/>
              </a:rPr>
              <a:t>Logistic Regression</a:t>
            </a:r>
            <a:r>
              <a:rPr lang="vi-VN" dirty="0">
                <a:latin typeface="+mj-lt"/>
              </a:rPr>
              <a:t>: Mô hình tuyến tính, chỉ phù hợp khi mối quan hệ giữa biến độc lập và churn gần tuyến tính </a:t>
            </a:r>
            <a:endParaRPr lang="en-US" dirty="0">
              <a:latin typeface="+mj-lt"/>
            </a:endParaRPr>
          </a:p>
          <a:p>
            <a:r>
              <a:rPr lang="vi-VN" dirty="0">
                <a:latin typeface="+mj-lt"/>
              </a:rPr>
              <a:t>→ khó bắt được các mẫu phức tạp.</a:t>
            </a:r>
          </a:p>
          <a:p>
            <a:r>
              <a:rPr lang="vi-VN" b="1" dirty="0">
                <a:latin typeface="+mj-lt"/>
              </a:rPr>
              <a:t>Random Forest</a:t>
            </a:r>
            <a:r>
              <a:rPr lang="vi-VN" dirty="0">
                <a:latin typeface="+mj-lt"/>
              </a:rPr>
              <a:t>: Tập hợp nhiều cây quyết định, có khả năng xử lý quan hệ </a:t>
            </a:r>
            <a:r>
              <a:rPr lang="vi-VN" b="1" dirty="0">
                <a:latin typeface="+mj-lt"/>
              </a:rPr>
              <a:t>phi tuyến tính</a:t>
            </a:r>
            <a:r>
              <a:rPr lang="vi-VN" dirty="0">
                <a:latin typeface="+mj-lt"/>
              </a:rPr>
              <a:t> và </a:t>
            </a:r>
            <a:r>
              <a:rPr lang="vi-VN" b="1" dirty="0">
                <a:latin typeface="+mj-lt"/>
              </a:rPr>
              <a:t>tương tác giữa nhiều biến</a:t>
            </a:r>
            <a:r>
              <a:rPr lang="vi-VN" dirty="0">
                <a:latin typeface="+mj-lt"/>
              </a:rPr>
              <a:t> </a:t>
            </a:r>
            <a:endParaRPr lang="en-US">
              <a:latin typeface="+mj-lt"/>
            </a:endParaRPr>
          </a:p>
          <a:p>
            <a:r>
              <a:rPr lang="vi-VN">
                <a:latin typeface="+mj-lt"/>
              </a:rPr>
              <a:t>→ </a:t>
            </a:r>
            <a:r>
              <a:rPr lang="vi-VN" dirty="0">
                <a:latin typeface="+mj-lt"/>
              </a:rPr>
              <a:t>dự đoán chính xác hơn, đặc biệt trong dữ liệu đa chiều.</a:t>
            </a:r>
          </a:p>
          <a:p>
            <a:r>
              <a:rPr lang="en-US" dirty="0">
                <a:latin typeface="+mj-lt"/>
              </a:rPr>
              <a:t>=&gt;</a:t>
            </a:r>
            <a:r>
              <a:rPr lang="vi-VN" dirty="0">
                <a:latin typeface="+mj-lt"/>
              </a:rPr>
              <a:t> Điều này giải thích tại sao Random Forest vượt trội hơn Logistic Regression trong dự đoán churn.</a:t>
            </a:r>
          </a:p>
          <a:p>
            <a:endParaRPr lang="en-US" dirty="0"/>
          </a:p>
        </p:txBody>
      </p:sp>
      <p:pic>
        <p:nvPicPr>
          <p:cNvPr id="4" name="Picture 3">
            <a:extLst>
              <a:ext uri="{FF2B5EF4-FFF2-40B4-BE49-F238E27FC236}">
                <a16:creationId xmlns:a16="http://schemas.microsoft.com/office/drawing/2014/main" id="{4D6EF1D1-D250-9DCD-3F93-4B2C1F011F64}"/>
              </a:ext>
            </a:extLst>
          </p:cNvPr>
          <p:cNvPicPr>
            <a:picLocks noChangeAspect="1"/>
          </p:cNvPicPr>
          <p:nvPr/>
        </p:nvPicPr>
        <p:blipFill>
          <a:blip r:embed="rId3"/>
          <a:stretch>
            <a:fillRect/>
          </a:stretch>
        </p:blipFill>
        <p:spPr>
          <a:xfrm>
            <a:off x="6225450" y="1091613"/>
            <a:ext cx="4335930" cy="3226996"/>
          </a:xfrm>
          <a:prstGeom prst="rect">
            <a:avLst/>
          </a:prstGeom>
        </p:spPr>
      </p:pic>
    </p:spTree>
    <p:extLst>
      <p:ext uri="{BB962C8B-B14F-4D97-AF65-F5344CB8AC3E}">
        <p14:creationId xmlns:p14="http://schemas.microsoft.com/office/powerpoint/2010/main" val="15145398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E194BB-71CE-BAAA-BBDD-0FE72655E170}"/>
              </a:ext>
            </a:extLst>
          </p:cNvPr>
          <p:cNvSpPr txBox="1"/>
          <p:nvPr/>
        </p:nvSpPr>
        <p:spPr>
          <a:xfrm>
            <a:off x="658761" y="314632"/>
            <a:ext cx="9144000" cy="584775"/>
          </a:xfrm>
          <a:prstGeom prst="rect">
            <a:avLst/>
          </a:prstGeom>
          <a:noFill/>
        </p:spPr>
        <p:txBody>
          <a:bodyPr wrap="square" rtlCol="0">
            <a:spAutoFit/>
          </a:bodyPr>
          <a:lstStyle/>
          <a:p>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Dự</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đoán</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khách</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hàng</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mới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p>
        </p:txBody>
      </p:sp>
      <p:pic>
        <p:nvPicPr>
          <p:cNvPr id="4" name="Picture 3">
            <a:extLst>
              <a:ext uri="{FF2B5EF4-FFF2-40B4-BE49-F238E27FC236}">
                <a16:creationId xmlns:a16="http://schemas.microsoft.com/office/drawing/2014/main" id="{310C6B31-E579-17CA-B6AB-D609DAEDEC82}"/>
              </a:ext>
            </a:extLst>
          </p:cNvPr>
          <p:cNvPicPr>
            <a:picLocks noChangeAspect="1"/>
          </p:cNvPicPr>
          <p:nvPr/>
        </p:nvPicPr>
        <p:blipFill>
          <a:blip r:embed="rId2"/>
          <a:stretch>
            <a:fillRect/>
          </a:stretch>
        </p:blipFill>
        <p:spPr>
          <a:xfrm>
            <a:off x="756693" y="1129763"/>
            <a:ext cx="5115727" cy="3223469"/>
          </a:xfrm>
          <a:prstGeom prst="rect">
            <a:avLst/>
          </a:prstGeom>
        </p:spPr>
      </p:pic>
      <p:pic>
        <p:nvPicPr>
          <p:cNvPr id="6" name="Picture 5">
            <a:extLst>
              <a:ext uri="{FF2B5EF4-FFF2-40B4-BE49-F238E27FC236}">
                <a16:creationId xmlns:a16="http://schemas.microsoft.com/office/drawing/2014/main" id="{E1ED9872-6926-B5D6-4AB6-6B8B6DA4CD96}"/>
              </a:ext>
            </a:extLst>
          </p:cNvPr>
          <p:cNvPicPr>
            <a:picLocks noChangeAspect="1"/>
          </p:cNvPicPr>
          <p:nvPr/>
        </p:nvPicPr>
        <p:blipFill>
          <a:blip r:embed="rId3"/>
          <a:stretch>
            <a:fillRect/>
          </a:stretch>
        </p:blipFill>
        <p:spPr>
          <a:xfrm>
            <a:off x="6096000" y="1129763"/>
            <a:ext cx="4958803" cy="3223469"/>
          </a:xfrm>
          <a:prstGeom prst="rect">
            <a:avLst/>
          </a:prstGeom>
        </p:spPr>
      </p:pic>
      <p:sp>
        <p:nvSpPr>
          <p:cNvPr id="7" name="TextBox 6">
            <a:extLst>
              <a:ext uri="{FF2B5EF4-FFF2-40B4-BE49-F238E27FC236}">
                <a16:creationId xmlns:a16="http://schemas.microsoft.com/office/drawing/2014/main" id="{155F647E-64EC-43D1-32CD-EC6F90EC834B}"/>
              </a:ext>
            </a:extLst>
          </p:cNvPr>
          <p:cNvSpPr txBox="1"/>
          <p:nvPr/>
        </p:nvSpPr>
        <p:spPr>
          <a:xfrm>
            <a:off x="753935" y="4709652"/>
            <a:ext cx="10225939" cy="1200329"/>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Đây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thông</a:t>
            </a:r>
            <a:r>
              <a:rPr lang="en-US" dirty="0">
                <a:latin typeface="Times New Roman" panose="02020603050405020304" pitchFamily="18" charset="0"/>
                <a:cs typeface="Times New Roman" panose="02020603050405020304" pitchFamily="18" charset="0"/>
              </a:rPr>
              <a:t> tin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hang </a:t>
            </a:r>
            <a:r>
              <a:rPr lang="en-US" dirty="0" err="1">
                <a:latin typeface="Times New Roman" panose="02020603050405020304" pitchFamily="18" charset="0"/>
                <a:cs typeface="Times New Roman" panose="02020603050405020304" pitchFamily="18" charset="0"/>
              </a:rPr>
              <a:t>mới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mô</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đoán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hang </a:t>
            </a:r>
            <a:r>
              <a:rPr lang="en-US" dirty="0" err="1">
                <a:latin typeface="Times New Roman" panose="02020603050405020304" pitchFamily="18" charset="0"/>
                <a:cs typeface="Times New Roman" panose="02020603050405020304" pitchFamily="18" charset="0"/>
              </a:rPr>
              <a:t>này</a:t>
            </a:r>
            <a:r>
              <a:rPr lang="en-US" dirty="0">
                <a:latin typeface="Times New Roman" panose="02020603050405020304" pitchFamily="18" charset="0"/>
                <a:cs typeface="Times New Roman" panose="02020603050405020304" pitchFamily="18" charset="0"/>
              </a:rPr>
              <a:t> churn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tỉ</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0,71 </a:t>
            </a:r>
            <a:r>
              <a:rPr lang="en-US" dirty="0" err="1">
                <a:latin typeface="Times New Roman" panose="02020603050405020304" pitchFamily="18" charset="0"/>
                <a:cs typeface="Times New Roman" panose="02020603050405020304" pitchFamily="18" charset="0"/>
              </a:rPr>
              <a:t>nguyên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khách</a:t>
            </a:r>
            <a:r>
              <a:rPr lang="en-US" dirty="0">
                <a:latin typeface="Times New Roman" panose="02020603050405020304" pitchFamily="18" charset="0"/>
                <a:cs typeface="Times New Roman" panose="02020603050405020304" pitchFamily="18" charset="0"/>
              </a:rPr>
              <a:t> hang </a:t>
            </a:r>
            <a:r>
              <a:rPr lang="en-US" dirty="0" err="1">
                <a:latin typeface="Times New Roman" panose="02020603050405020304" pitchFamily="18" charset="0"/>
                <a:cs typeface="Times New Roman" panose="02020603050405020304" pitchFamily="18" charset="0"/>
              </a:rPr>
              <a:t>này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complain, </a:t>
            </a:r>
            <a:r>
              <a:rPr lang="en-US" dirty="0" err="1">
                <a:latin typeface="Times New Roman" panose="02020603050405020304" pitchFamily="18" charset="0"/>
                <a:cs typeface="Times New Roman" panose="02020603050405020304" pitchFamily="18" charset="0"/>
              </a:rPr>
              <a:t>trạng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độc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phương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thanh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COD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chỉnh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churn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tỉ</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lệ</a:t>
            </a:r>
            <a:r>
              <a:rPr lang="en-US" dirty="0">
                <a:latin typeface="Times New Roman" panose="02020603050405020304" pitchFamily="18" charset="0"/>
                <a:cs typeface="Times New Roman" panose="02020603050405020304" pitchFamily="18" charset="0"/>
              </a:rPr>
              <a:t> 0,38. </a:t>
            </a:r>
            <a:r>
              <a:rPr lang="en-US" dirty="0" err="1">
                <a:latin typeface="Times New Roman" panose="02020603050405020304" pitchFamily="18" charset="0"/>
                <a:cs typeface="Times New Roman" panose="02020603050405020304" pitchFamily="18" charset="0"/>
              </a:rPr>
              <a:t>ngoài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còn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như</a:t>
            </a:r>
            <a:r>
              <a:rPr lang="en-US" dirty="0">
                <a:latin typeface="Times New Roman" panose="02020603050405020304" pitchFamily="18" charset="0"/>
                <a:cs typeface="Times New Roman" panose="02020603050405020304" pitchFamily="18" charset="0"/>
              </a:rPr>
              <a:t> tenure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SatisfactionScore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NumberOfDeviceRegistered</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93362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9A1E55-8A4C-5765-CAD6-34DAAA61AA46}"/>
              </a:ext>
            </a:extLst>
          </p:cNvPr>
          <p:cNvSpPr txBox="1"/>
          <p:nvPr/>
        </p:nvSpPr>
        <p:spPr>
          <a:xfrm>
            <a:off x="1160206" y="353961"/>
            <a:ext cx="9222659" cy="584775"/>
          </a:xfrm>
          <a:prstGeom prst="rect">
            <a:avLst/>
          </a:prstGeom>
          <a:noFill/>
        </p:spPr>
        <p:txBody>
          <a:bodyPr wrap="square" rtlCol="0">
            <a:spAutoFit/>
          </a:bodyPr>
          <a:lstStyle/>
          <a:p>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Trả</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lời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câu</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hỏi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mục</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tiêu</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đưa</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ra</a:t>
            </a:r>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7A25F03-D2CB-4888-06F1-A8A24802318B}"/>
              </a:ext>
            </a:extLst>
          </p:cNvPr>
          <p:cNvSpPr txBox="1"/>
          <p:nvPr/>
        </p:nvSpPr>
        <p:spPr>
          <a:xfrm>
            <a:off x="1071716" y="1327356"/>
            <a:ext cx="8190271" cy="4031873"/>
          </a:xfrm>
          <a:prstGeom prst="rect">
            <a:avLst/>
          </a:prstGeom>
          <a:noFill/>
        </p:spPr>
        <p:txBody>
          <a:bodyPr wrap="square" rtlCol="0">
            <a:spAutoFit/>
          </a:bodyPr>
          <a:lstStyle/>
          <a:p>
            <a:r>
              <a:rPr lang="vi-VN" sz="2000" b="1" dirty="0">
                <a:latin typeface="Times New Roman" panose="02020603050405020304" pitchFamily="18" charset="0"/>
                <a:cs typeface="Times New Roman" panose="02020603050405020304" pitchFamily="18" charset="0"/>
              </a:rPr>
              <a:t>1. Mô hình nào giải thích tốt nhất các yếu tố dẫn đến churn?</a:t>
            </a:r>
            <a:br>
              <a:rPr lang="vi-VN" dirty="0">
                <a:latin typeface="Times New Roman" panose="02020603050405020304" pitchFamily="18" charset="0"/>
                <a:cs typeface="Times New Roman" panose="02020603050405020304" pitchFamily="18" charset="0"/>
              </a:rPr>
            </a:br>
            <a:r>
              <a:rPr lang="vi-VN" dirty="0">
                <a:latin typeface="Times New Roman" panose="02020603050405020304" pitchFamily="18" charset="0"/>
                <a:cs typeface="Times New Roman" panose="02020603050405020304" pitchFamily="18" charset="0"/>
              </a:rPr>
              <a:t>Mô hình </a:t>
            </a:r>
            <a:r>
              <a:rPr lang="vi-VN" b="1" dirty="0">
                <a:latin typeface="Times New Roman" panose="02020603050405020304" pitchFamily="18" charset="0"/>
                <a:cs typeface="Times New Roman" panose="02020603050405020304" pitchFamily="18" charset="0"/>
              </a:rPr>
              <a:t>Random Forest</a:t>
            </a:r>
            <a:r>
              <a:rPr lang="vi-VN" dirty="0">
                <a:latin typeface="Times New Roman" panose="02020603050405020304" pitchFamily="18" charset="0"/>
                <a:cs typeface="Times New Roman" panose="02020603050405020304" pitchFamily="18" charset="0"/>
              </a:rPr>
              <a:t> cho thấy hiệu quả vượt trội trong việc giải thích và dự đoán churn.</a:t>
            </a:r>
          </a:p>
          <a:p>
            <a:r>
              <a:rPr lang="vi-VN" sz="2000" b="1" dirty="0">
                <a:latin typeface="Times New Roman" panose="02020603050405020304" pitchFamily="18" charset="0"/>
                <a:cs typeface="Times New Roman" panose="02020603050405020304" pitchFamily="18" charset="0"/>
              </a:rPr>
              <a:t>2. Yếu tố nào có tác động mạnh nhất đến churn? Có bằng chứng thống kê không</a:t>
            </a:r>
            <a:r>
              <a:rPr lang="vi-VN" b="1" dirty="0">
                <a:latin typeface="Times New Roman" panose="02020603050405020304" pitchFamily="18" charset="0"/>
                <a:cs typeface="Times New Roman" panose="02020603050405020304" pitchFamily="18" charset="0"/>
              </a:rPr>
              <a:t>?</a:t>
            </a:r>
            <a:br>
              <a:rPr lang="vi-VN" dirty="0">
                <a:latin typeface="Times New Roman" panose="02020603050405020304" pitchFamily="18" charset="0"/>
                <a:cs typeface="Times New Roman" panose="02020603050405020304" pitchFamily="18" charset="0"/>
              </a:rPr>
            </a:br>
            <a:r>
              <a:rPr lang="vi-VN" dirty="0">
                <a:latin typeface="Times New Roman" panose="02020603050405020304" pitchFamily="18" charset="0"/>
                <a:cs typeface="Times New Roman" panose="02020603050405020304" pitchFamily="18" charset="0"/>
              </a:rPr>
              <a:t>Dựa trên mô hình </a:t>
            </a:r>
            <a:r>
              <a:rPr lang="vi-VN" b="1" dirty="0">
                <a:latin typeface="Times New Roman" panose="02020603050405020304" pitchFamily="18" charset="0"/>
                <a:cs typeface="Times New Roman" panose="02020603050405020304" pitchFamily="18" charset="0"/>
              </a:rPr>
              <a:t>Logistic Regression</a:t>
            </a:r>
            <a:r>
              <a:rPr lang="vi-VN" dirty="0">
                <a:latin typeface="Times New Roman" panose="02020603050405020304" pitchFamily="18" charset="0"/>
                <a:cs typeface="Times New Roman" panose="02020603050405020304" pitchFamily="18" charset="0"/>
              </a:rPr>
              <a:t>:</a:t>
            </a:r>
          </a:p>
          <a:p>
            <a:r>
              <a:rPr lang="vi-VN" b="1" dirty="0">
                <a:latin typeface="Times New Roman" panose="02020603050405020304" pitchFamily="18" charset="0"/>
                <a:cs typeface="Times New Roman" panose="02020603050405020304" pitchFamily="18" charset="0"/>
              </a:rPr>
              <a:t>Yếu tố dương (tăng khả năng churn) mạnh nhất:</a:t>
            </a:r>
            <a:endParaRPr lang="vi-VN" dirty="0">
              <a:latin typeface="Times New Roman" panose="02020603050405020304" pitchFamily="18" charset="0"/>
              <a:cs typeface="Times New Roman" panose="02020603050405020304" pitchFamily="18" charset="0"/>
            </a:endParaRPr>
          </a:p>
          <a:p>
            <a:pPr lvl="1"/>
            <a:r>
              <a:rPr lang="vi-VN" i="1" dirty="0">
                <a:latin typeface="Times New Roman" panose="02020603050405020304" pitchFamily="18" charset="0"/>
                <a:cs typeface="Times New Roman" panose="02020603050405020304" pitchFamily="18" charset="0"/>
              </a:rPr>
              <a:t>Complain_1</a:t>
            </a:r>
            <a:r>
              <a:rPr lang="vi-VN" dirty="0">
                <a:latin typeface="Times New Roman" panose="02020603050405020304" pitchFamily="18" charset="0"/>
                <a:cs typeface="Times New Roman" panose="02020603050405020304" pitchFamily="18" charset="0"/>
              </a:rPr>
              <a:t> (hệ số = 1.616, p &lt; 0.05)</a:t>
            </a:r>
          </a:p>
          <a:p>
            <a:pPr lvl="1"/>
            <a:r>
              <a:rPr lang="vi-VN" dirty="0">
                <a:latin typeface="Times New Roman" panose="02020603050405020304" pitchFamily="18" charset="0"/>
                <a:cs typeface="Times New Roman" panose="02020603050405020304" pitchFamily="18" charset="0"/>
              </a:rPr>
              <a:t>e^</a:t>
            </a:r>
            <a:r>
              <a:rPr lang="el-GR" dirty="0">
                <a:latin typeface="Times New Roman" panose="02020603050405020304" pitchFamily="18" charset="0"/>
                <a:cs typeface="Times New Roman" panose="02020603050405020304" pitchFamily="18" charset="0"/>
              </a:rPr>
              <a:t>β ≈ 5.03 → </a:t>
            </a:r>
            <a:r>
              <a:rPr lang="vi-VN" dirty="0">
                <a:latin typeface="Times New Roman" panose="02020603050405020304" pitchFamily="18" charset="0"/>
                <a:cs typeface="Times New Roman" panose="02020603050405020304" pitchFamily="18" charset="0"/>
              </a:rPr>
              <a:t>Khách hàng từng khiếu nại có khả năng churn cao gấp ~5 lần so với khách chưa từng khiếu nại, khi giữ các yếu tố khác không đổi.</a:t>
            </a:r>
          </a:p>
          <a:p>
            <a:r>
              <a:rPr lang="vi-VN" b="1" dirty="0">
                <a:latin typeface="Times New Roman" panose="02020603050405020304" pitchFamily="18" charset="0"/>
                <a:cs typeface="Times New Roman" panose="02020603050405020304" pitchFamily="18" charset="0"/>
              </a:rPr>
              <a:t>Yếu tố âm (giảm khả năng churn) mạnh nhất:</a:t>
            </a:r>
            <a:endParaRPr lang="vi-VN" dirty="0">
              <a:latin typeface="Times New Roman" panose="02020603050405020304" pitchFamily="18" charset="0"/>
              <a:cs typeface="Times New Roman" panose="02020603050405020304" pitchFamily="18" charset="0"/>
            </a:endParaRPr>
          </a:p>
          <a:p>
            <a:pPr lvl="1"/>
            <a:r>
              <a:rPr lang="vi-VN" i="1" dirty="0">
                <a:latin typeface="Times New Roman" panose="02020603050405020304" pitchFamily="18" charset="0"/>
                <a:cs typeface="Times New Roman" panose="02020603050405020304" pitchFamily="18" charset="0"/>
              </a:rPr>
              <a:t>Tenure</a:t>
            </a:r>
            <a:r>
              <a:rPr lang="vi-VN" dirty="0">
                <a:latin typeface="Times New Roman" panose="02020603050405020304" pitchFamily="18" charset="0"/>
                <a:cs typeface="Times New Roman" panose="02020603050405020304" pitchFamily="18" charset="0"/>
              </a:rPr>
              <a:t> (hệ số = -0.1685, p &lt; 0.05)</a:t>
            </a:r>
          </a:p>
          <a:p>
            <a:pPr lvl="1"/>
            <a:r>
              <a:rPr lang="vi-VN" dirty="0">
                <a:latin typeface="Times New Roman" panose="02020603050405020304" pitchFamily="18" charset="0"/>
                <a:cs typeface="Times New Roman" panose="02020603050405020304" pitchFamily="18" charset="0"/>
              </a:rPr>
              <a:t>e^</a:t>
            </a:r>
            <a:r>
              <a:rPr lang="el-GR" dirty="0">
                <a:latin typeface="Times New Roman" panose="02020603050405020304" pitchFamily="18" charset="0"/>
                <a:cs typeface="Times New Roman" panose="02020603050405020304" pitchFamily="18" charset="0"/>
              </a:rPr>
              <a:t>β ≈ 0.845 → </a:t>
            </a:r>
            <a:r>
              <a:rPr lang="vi-VN" dirty="0">
                <a:latin typeface="Times New Roman" panose="02020603050405020304" pitchFamily="18" charset="0"/>
                <a:cs typeface="Times New Roman" panose="02020603050405020304" pitchFamily="18" charset="0"/>
              </a:rPr>
              <a:t>Mỗi tháng gắn bó thêm giúp giảm ~15.5% khả năng churn.</a:t>
            </a:r>
          </a:p>
          <a:p>
            <a:endParaRPr lang="en-US" dirty="0"/>
          </a:p>
        </p:txBody>
      </p:sp>
    </p:spTree>
    <p:extLst>
      <p:ext uri="{BB962C8B-B14F-4D97-AF65-F5344CB8AC3E}">
        <p14:creationId xmlns:p14="http://schemas.microsoft.com/office/powerpoint/2010/main" val="34975662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280D68-8796-2E49-6999-975766BE94F4}"/>
              </a:ext>
            </a:extLst>
          </p:cNvPr>
          <p:cNvSpPr txBox="1"/>
          <p:nvPr/>
        </p:nvSpPr>
        <p:spPr>
          <a:xfrm>
            <a:off x="1710813" y="511278"/>
            <a:ext cx="8996517" cy="584775"/>
          </a:xfrm>
          <a:prstGeom prst="rect">
            <a:avLst/>
          </a:prstGeom>
          <a:noFill/>
        </p:spPr>
        <p:txBody>
          <a:bodyPr wrap="square" rtlCol="0">
            <a:spAutoFit/>
          </a:bodyPr>
          <a:lstStyle/>
          <a:p>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Trả</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lời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câu</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hỏi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mục</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tiêu</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đưa</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ra</a:t>
            </a:r>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AA2BF979-DE3B-3F56-B3DB-3616D9DC3CD7}"/>
              </a:ext>
            </a:extLst>
          </p:cNvPr>
          <p:cNvSpPr txBox="1"/>
          <p:nvPr/>
        </p:nvSpPr>
        <p:spPr>
          <a:xfrm>
            <a:off x="1710813" y="1455174"/>
            <a:ext cx="8672052" cy="2646878"/>
          </a:xfrm>
          <a:prstGeom prst="rect">
            <a:avLst/>
          </a:prstGeom>
          <a:noFill/>
        </p:spPr>
        <p:txBody>
          <a:bodyPr wrap="square" rtlCol="0">
            <a:spAutoFit/>
          </a:bodyPr>
          <a:lstStyle/>
          <a:p>
            <a:r>
              <a:rPr lang="vi-VN" sz="2000" b="1" dirty="0">
                <a:latin typeface="Times New Roman" panose="02020603050405020304" pitchFamily="18" charset="0"/>
                <a:cs typeface="Times New Roman" panose="02020603050405020304" pitchFamily="18" charset="0"/>
              </a:rPr>
              <a:t>3. Doanh nghiệp có thể rút ra insight nào để xây dựng chiến lược giữ chân khách hàng?</a:t>
            </a:r>
            <a:endParaRPr lang="en-US" sz="2000" b="1"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Nữ – Thành phố Tier 1: Tệp khách hàng lớn nhưng tỷ lệ churn thấp → nhóm giá trị cao, nên tập trung upsell/cross-sell.Nữ – Thành phố Tier 3: Tỷ lệ churn cao → cần ưu tiên chăm sóc, cải thiện dịch vụ, nâng cao trải nghiệm.</a:t>
            </a:r>
            <a:endParaRPr lang="en-US"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Khách hàng mới (tenure ngắn): Cần có chương trình onboarding, quà tặng chào mừng hoặc khuyến mãi giữ chân trong 3 tháng đầu.Khách hàng có khiếu nại: Thiết lập quy trình xử lý nhanh, cá nhân hóa để nâng cao sự hài lòng.Khuyến khích kênh online: Gia tăng tiện lợi và gắn kết, giảm churn ở nhóm khách thường đặt hàng qua điện thoại.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4999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71930A-89D3-4555-2252-F946DBFD925B}"/>
              </a:ext>
            </a:extLst>
          </p:cNvPr>
          <p:cNvSpPr txBox="1"/>
          <p:nvPr/>
        </p:nvSpPr>
        <p:spPr>
          <a:xfrm>
            <a:off x="1376516" y="609600"/>
            <a:ext cx="8829368" cy="584775"/>
          </a:xfrm>
          <a:prstGeom prst="rect">
            <a:avLst/>
          </a:prstGeom>
          <a:noFill/>
        </p:spPr>
        <p:txBody>
          <a:bodyPr wrap="square" rtlCol="0">
            <a:spAutoFit/>
          </a:bodyPr>
          <a:lstStyle/>
          <a:p>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Trả</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lời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câu</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hỏi</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mục</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tiêu</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đưa</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ra</a:t>
            </a:r>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6AF857C-A200-15F7-6D35-0A0E7CD50032}"/>
              </a:ext>
            </a:extLst>
          </p:cNvPr>
          <p:cNvSpPr txBox="1"/>
          <p:nvPr/>
        </p:nvSpPr>
        <p:spPr>
          <a:xfrm>
            <a:off x="1258529" y="1868129"/>
            <a:ext cx="9596284" cy="2369880"/>
          </a:xfrm>
          <a:prstGeom prst="rect">
            <a:avLst/>
          </a:prstGeom>
          <a:noFill/>
        </p:spPr>
        <p:txBody>
          <a:bodyPr wrap="square" rtlCol="0">
            <a:spAutoFit/>
          </a:bodyPr>
          <a:lstStyle/>
          <a:p>
            <a:r>
              <a:rPr lang="vi-VN" sz="2000" b="1" dirty="0">
                <a:latin typeface="Times New Roman" panose="02020603050405020304" pitchFamily="18" charset="0"/>
                <a:cs typeface="Times New Roman" panose="02020603050405020304" pitchFamily="18" charset="0"/>
              </a:rPr>
              <a:t>4. Ngưỡng xác suất dự đoán nào cho phép mô hình phát hiện được nhiều khách hàng churn nhất?</a:t>
            </a:r>
            <a:endParaRPr lang="en-US" sz="2000" b="1"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Từ confusion matrix ở ngưỡng 0.5:True Positives (TP) = 583 → Dự đoán đúng khách churn.False Negatives (FN) = 145 → Khách churn nhưng mô hình bỏ sót.False Positives (FP) = 166 → Khách không churn nhưng bị dự đoán nhầm là churn.True Negatives (TN) = 607 → Dự đoán đúng khách không churn.Với ngưỡng 0.5, mô hình ưu tiên tối đa Recall, tức nhận diện được phần lớn khách churn. Mặc dù có 166 FP (báo động giả), nhưng chi phí nhầm lẫn này thấp hơn nhiều so với việc bỏ sót khách churn thật sự.</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293843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6CE19E-D1C0-B089-2C4F-22253C1A1C63}"/>
              </a:ext>
            </a:extLst>
          </p:cNvPr>
          <p:cNvSpPr txBox="1"/>
          <p:nvPr/>
        </p:nvSpPr>
        <p:spPr>
          <a:xfrm>
            <a:off x="1607574" y="2231924"/>
            <a:ext cx="8976852" cy="1569660"/>
          </a:xfrm>
          <a:prstGeom prst="rect">
            <a:avLst/>
          </a:prstGeom>
          <a:noFill/>
        </p:spPr>
        <p:txBody>
          <a:bodyPr wrap="square" rtlCol="0">
            <a:spAutoFit/>
          </a:bodyPr>
          <a:lstStyle/>
          <a:p>
            <a:pPr algn="ctr"/>
            <a:r>
              <a:rPr lang="vi-VN" sz="4800" dirty="0">
                <a:effectLst>
                  <a:glow rad="228600">
                    <a:schemeClr val="accent5">
                      <a:satMod val="175000"/>
                      <a:alpha val="40000"/>
                    </a:schemeClr>
                  </a:glow>
                </a:effectLst>
                <a:latin typeface="+mj-lt"/>
              </a:rPr>
              <a:t>CẢM ƠN THẦY &amp; MỌI NGƯỜI </a:t>
            </a:r>
          </a:p>
          <a:p>
            <a:pPr algn="ctr"/>
            <a:r>
              <a:rPr lang="vi-VN" sz="4800" dirty="0">
                <a:effectLst>
                  <a:glow rad="228600">
                    <a:schemeClr val="accent5">
                      <a:satMod val="175000"/>
                      <a:alpha val="40000"/>
                    </a:schemeClr>
                  </a:glow>
                </a:effectLst>
                <a:latin typeface="+mj-lt"/>
              </a:rPr>
              <a:t>ĐÃ CHÚ Ý LẮNG NGHE </a:t>
            </a:r>
          </a:p>
        </p:txBody>
      </p:sp>
    </p:spTree>
    <p:extLst>
      <p:ext uri="{BB962C8B-B14F-4D97-AF65-F5344CB8AC3E}">
        <p14:creationId xmlns:p14="http://schemas.microsoft.com/office/powerpoint/2010/main" val="37080520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C3B37-1F41-E869-8D74-DD176C927DF4}"/>
              </a:ext>
            </a:extLst>
          </p:cNvPr>
          <p:cNvSpPr>
            <a:spLocks noGrp="1"/>
          </p:cNvSpPr>
          <p:nvPr>
            <p:ph type="title" idx="4294967295"/>
          </p:nvPr>
        </p:nvSpPr>
        <p:spPr>
          <a:xfrm>
            <a:off x="0" y="287338"/>
            <a:ext cx="11739563" cy="3006725"/>
          </a:xfrm>
        </p:spPr>
        <p:txBody>
          <a:bodyPr>
            <a:normAutofit fontScale="90000"/>
          </a:bodyPr>
          <a:lstStyle/>
          <a:p>
            <a:r>
              <a:rPr lang="en-US" sz="4400" spc="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Mô</a:t>
            </a:r>
            <a:r>
              <a:rPr lang="en-US" sz="4400"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400" spc="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tả</a:t>
            </a:r>
            <a:r>
              <a:rPr lang="en-US" sz="4400"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dataset</a:t>
            </a:r>
            <a:br>
              <a:rPr lang="en-US" dirty="0">
                <a:solidFill>
                  <a:schemeClr val="bg2">
                    <a:lumMod val="25000"/>
                  </a:schemeClr>
                </a:solidFill>
                <a:latin typeface="Times New Roman" panose="02020603050405020304" pitchFamily="18" charset="0"/>
                <a:cs typeface="Times New Roman" panose="02020603050405020304" pitchFamily="18" charset="0"/>
              </a:rPr>
            </a:br>
            <a:r>
              <a:rPr lang="en-US" sz="2200" b="1" dirty="0" err="1">
                <a:latin typeface="Times New Roman" panose="02020603050405020304" pitchFamily="18" charset="0"/>
                <a:cs typeface="Times New Roman" panose="02020603050405020304" pitchFamily="18" charset="0"/>
              </a:rPr>
              <a:t>Nguồn</a:t>
            </a:r>
            <a:r>
              <a:rPr lang="en-US" sz="2200" b="1" dirty="0">
                <a:latin typeface="Times New Roman" panose="02020603050405020304" pitchFamily="18" charset="0"/>
                <a:cs typeface="Times New Roman" panose="02020603050405020304" pitchFamily="18" charset="0"/>
              </a:rPr>
              <a:t> : </a:t>
            </a:r>
            <a:r>
              <a:rPr lang="en-US" sz="2200" b="1" u="sng" dirty="0" err="1">
                <a:latin typeface="Times New Roman" panose="02020603050405020304" pitchFamily="18" charset="0"/>
                <a:cs typeface="Times New Roman" panose="02020603050405020304" pitchFamily="18" charset="0"/>
                <a:hlinkClick r:id="rId2"/>
              </a:rPr>
              <a:t>Kaggle.com</a:t>
            </a:r>
            <a:br>
              <a:rPr lang="en-US" sz="2200" b="1" u="sng" dirty="0">
                <a:latin typeface="Times New Roman" panose="02020603050405020304" pitchFamily="18" charset="0"/>
                <a:cs typeface="Times New Roman" panose="02020603050405020304" pitchFamily="18" charset="0"/>
              </a:rPr>
            </a:br>
            <a:br>
              <a:rPr lang="en-US" sz="2200" b="1" u="sng"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Link dataset: </a:t>
            </a:r>
            <a:r>
              <a:rPr lang="en-US" sz="2200" b="1" u="sng" dirty="0">
                <a:latin typeface="Times New Roman" panose="02020603050405020304" pitchFamily="18" charset="0"/>
                <a:cs typeface="Times New Roman" panose="02020603050405020304" pitchFamily="18" charset="0"/>
                <a:hlinkClick r:id="rId3"/>
              </a:rPr>
              <a:t>https://</a:t>
            </a:r>
            <a:r>
              <a:rPr lang="en-US" sz="2200" b="1" u="sng" dirty="0" err="1">
                <a:latin typeface="Times New Roman" panose="02020603050405020304" pitchFamily="18" charset="0"/>
                <a:cs typeface="Times New Roman" panose="02020603050405020304" pitchFamily="18" charset="0"/>
                <a:hlinkClick r:id="rId3"/>
              </a:rPr>
              <a:t>www.kaggle.com</a:t>
            </a:r>
            <a:r>
              <a:rPr lang="en-US" sz="2200" b="1" u="sng" dirty="0">
                <a:latin typeface="Times New Roman" panose="02020603050405020304" pitchFamily="18" charset="0"/>
                <a:cs typeface="Times New Roman" panose="02020603050405020304" pitchFamily="18" charset="0"/>
                <a:hlinkClick r:id="rId3"/>
              </a:rPr>
              <a:t>/datasets/</a:t>
            </a:r>
            <a:r>
              <a:rPr lang="en-US" sz="2200" b="1" u="sng" dirty="0" err="1">
                <a:latin typeface="Times New Roman" panose="02020603050405020304" pitchFamily="18" charset="0"/>
                <a:cs typeface="Times New Roman" panose="02020603050405020304" pitchFamily="18" charset="0"/>
                <a:hlinkClick r:id="rId3"/>
              </a:rPr>
              <a:t>ankitverma2010</a:t>
            </a:r>
            <a:r>
              <a:rPr lang="en-US" sz="2200" b="1" u="sng" dirty="0">
                <a:latin typeface="Times New Roman" panose="02020603050405020304" pitchFamily="18" charset="0"/>
                <a:cs typeface="Times New Roman" panose="02020603050405020304" pitchFamily="18" charset="0"/>
                <a:hlinkClick r:id="rId3"/>
              </a:rPr>
              <a:t>/ecommerce-customer-churn-analysis-and-prediction/data</a:t>
            </a:r>
            <a:br>
              <a:rPr lang="en-US" sz="2200" b="1" u="sng" dirty="0">
                <a:latin typeface="Times New Roman" panose="02020603050405020304" pitchFamily="18" charset="0"/>
                <a:cs typeface="Times New Roman" panose="02020603050405020304" pitchFamily="18" charset="0"/>
              </a:rPr>
            </a:br>
            <a:br>
              <a:rPr lang="en-US" sz="2200" b="1" u="sng" dirty="0">
                <a:latin typeface="Times New Roman" panose="02020603050405020304" pitchFamily="18" charset="0"/>
                <a:cs typeface="Times New Roman" panose="02020603050405020304" pitchFamily="18" charset="0"/>
              </a:rPr>
            </a:br>
            <a:r>
              <a:rPr lang="en-US" sz="2200" b="1" u="sng" dirty="0">
                <a:latin typeface="Times New Roman" panose="02020603050405020304" pitchFamily="18" charset="0"/>
                <a:cs typeface="Times New Roman" panose="02020603050405020304" pitchFamily="18" charset="0"/>
              </a:rPr>
              <a:t>Dataset size: 5630 </a:t>
            </a:r>
            <a:r>
              <a:rPr lang="en-US" sz="2200" b="1" u="sng" dirty="0" err="1">
                <a:latin typeface="Times New Roman" panose="02020603050405020304" pitchFamily="18" charset="0"/>
                <a:cs typeface="Times New Roman" panose="02020603050405020304" pitchFamily="18" charset="0"/>
              </a:rPr>
              <a:t>hàng</a:t>
            </a:r>
            <a:r>
              <a:rPr lang="en-US" sz="2200" b="1" u="sng" dirty="0">
                <a:latin typeface="Times New Roman" panose="02020603050405020304" pitchFamily="18" charset="0"/>
                <a:cs typeface="Times New Roman" panose="02020603050405020304" pitchFamily="18" charset="0"/>
              </a:rPr>
              <a:t> × 20 </a:t>
            </a:r>
            <a:r>
              <a:rPr lang="en-US" sz="2200" b="1" u="sng" dirty="0" err="1">
                <a:latin typeface="Times New Roman" panose="02020603050405020304" pitchFamily="18" charset="0"/>
                <a:cs typeface="Times New Roman" panose="02020603050405020304" pitchFamily="18" charset="0"/>
              </a:rPr>
              <a:t>cột</a:t>
            </a:r>
            <a:br>
              <a:rPr lang="en-US" sz="2200" b="1" u="sng" dirty="0">
                <a:latin typeface="Times New Roman" panose="02020603050405020304" pitchFamily="18" charset="0"/>
                <a:cs typeface="Times New Roman" panose="02020603050405020304" pitchFamily="18" charset="0"/>
              </a:rPr>
            </a:br>
            <a:br>
              <a:rPr lang="en-US" sz="2200" b="1" u="sng" dirty="0">
                <a:latin typeface="Times New Roman" panose="02020603050405020304" pitchFamily="18" charset="0"/>
                <a:cs typeface="Times New Roman" panose="02020603050405020304" pitchFamily="18" charset="0"/>
              </a:rPr>
            </a:br>
            <a:r>
              <a:rPr lang="vi-VN" sz="2400" b="1" i="0" u="none" strike="noStrike" dirty="0">
                <a:solidFill>
                  <a:srgbClr val="000000"/>
                </a:solidFill>
                <a:effectLst/>
                <a:latin typeface="Times New Roman" panose="02020603050405020304" pitchFamily="18" charset="0"/>
                <a:cs typeface="Times New Roman" panose="02020603050405020304" pitchFamily="18" charset="0"/>
              </a:rPr>
              <a:t>Mô tả : </a:t>
            </a:r>
            <a:r>
              <a:rPr lang="vi-VN" sz="2400" b="0" i="0" u="none" strike="noStrike" dirty="0">
                <a:solidFill>
                  <a:srgbClr val="000000"/>
                </a:solidFill>
                <a:effectLst/>
                <a:latin typeface="Times New Roman" panose="02020603050405020304" pitchFamily="18" charset="0"/>
                <a:cs typeface="Times New Roman" panose="02020603050405020304" pitchFamily="18" charset="0"/>
              </a:rPr>
              <a:t>Dữ liệu mang những đặc điểm khách hàng liên quan đến hành vi rời bỏ như ( kỳ hạn , điểm hài lòng, phàn nàn, số giờ dùng app mỗi ngày, phương thức thanh toán ưa thích (thẻ, COD, ví điện tử...).</a:t>
            </a:r>
            <a:endParaRPr lang="en-US" sz="2200" dirty="0">
              <a:solidFill>
                <a:schemeClr val="bg2">
                  <a:lumMod val="25000"/>
                </a:schemeClr>
              </a:solidFill>
              <a:latin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FFD67C53-829E-8235-9FCB-91FEC05BD311}"/>
              </a:ext>
            </a:extLst>
          </p:cNvPr>
          <p:cNvPicPr>
            <a:picLocks noChangeAspect="1"/>
          </p:cNvPicPr>
          <p:nvPr/>
        </p:nvPicPr>
        <p:blipFill>
          <a:blip r:embed="rId4"/>
          <a:stretch>
            <a:fillRect/>
          </a:stretch>
        </p:blipFill>
        <p:spPr>
          <a:xfrm>
            <a:off x="6096000" y="3338406"/>
            <a:ext cx="5545392" cy="2639606"/>
          </a:xfrm>
          <a:prstGeom prst="rect">
            <a:avLst/>
          </a:prstGeom>
        </p:spPr>
      </p:pic>
      <p:pic>
        <p:nvPicPr>
          <p:cNvPr id="20" name="Picture 19">
            <a:extLst>
              <a:ext uri="{FF2B5EF4-FFF2-40B4-BE49-F238E27FC236}">
                <a16:creationId xmlns:a16="http://schemas.microsoft.com/office/drawing/2014/main" id="{30CBA6E6-9578-DB37-A80E-26CA8CBD9D08}"/>
              </a:ext>
            </a:extLst>
          </p:cNvPr>
          <p:cNvPicPr>
            <a:picLocks noChangeAspect="1"/>
          </p:cNvPicPr>
          <p:nvPr/>
        </p:nvPicPr>
        <p:blipFill>
          <a:blip r:embed="rId5"/>
          <a:stretch>
            <a:fillRect/>
          </a:stretch>
        </p:blipFill>
        <p:spPr>
          <a:xfrm>
            <a:off x="304799" y="3338406"/>
            <a:ext cx="5669028" cy="2639606"/>
          </a:xfrm>
          <a:prstGeom prst="rect">
            <a:avLst/>
          </a:prstGeom>
        </p:spPr>
      </p:pic>
    </p:spTree>
    <p:extLst>
      <p:ext uri="{BB962C8B-B14F-4D97-AF65-F5344CB8AC3E}">
        <p14:creationId xmlns:p14="http://schemas.microsoft.com/office/powerpoint/2010/main" val="36278061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A42AB-694F-4F0F-E9CC-F7FE7F8BCEE1}"/>
              </a:ext>
            </a:extLst>
          </p:cNvPr>
          <p:cNvSpPr>
            <a:spLocks noGrp="1"/>
          </p:cNvSpPr>
          <p:nvPr>
            <p:ph type="title" idx="4294967295"/>
          </p:nvPr>
        </p:nvSpPr>
        <p:spPr>
          <a:xfrm>
            <a:off x="373626" y="471948"/>
            <a:ext cx="11818374" cy="1052052"/>
          </a:xfrm>
        </p:spPr>
        <p:txBody>
          <a:bodyPr>
            <a:normAutofit/>
          </a:bodyPr>
          <a:lstStyle/>
          <a:p>
            <a:r>
              <a:rPr lang="en-US" sz="4400" spc="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Mô</a:t>
            </a:r>
            <a:r>
              <a:rPr lang="en-US" sz="4400"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400" spc="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tả</a:t>
            </a:r>
            <a:r>
              <a:rPr lang="en-US" sz="4400"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dataset</a:t>
            </a:r>
            <a:br>
              <a:rPr lang="en-US" dirty="0">
                <a:solidFill>
                  <a:schemeClr val="bg2">
                    <a:lumMod val="25000"/>
                  </a:schemeClr>
                </a:solidFill>
                <a:latin typeface="Times New Roman" panose="02020603050405020304" pitchFamily="18" charset="0"/>
                <a:cs typeface="Times New Roman" panose="02020603050405020304" pitchFamily="18" charset="0"/>
              </a:rPr>
            </a:br>
            <a:r>
              <a:rPr lang="en-US" sz="2200" b="1" dirty="0">
                <a:solidFill>
                  <a:schemeClr val="bg2">
                    <a:lumMod val="25000"/>
                  </a:schemeClr>
                </a:solidFill>
                <a:latin typeface="Times New Roman" panose="02020603050405020304" pitchFamily="18" charset="0"/>
                <a:cs typeface="Times New Roman" panose="02020603050405020304" pitchFamily="18" charset="0"/>
              </a:rPr>
              <a:t>Describe Dataset</a:t>
            </a:r>
            <a:endParaRPr lang="en-US" sz="2200" b="1" dirty="0"/>
          </a:p>
        </p:txBody>
      </p:sp>
      <p:pic>
        <p:nvPicPr>
          <p:cNvPr id="30" name="Picture 29">
            <a:extLst>
              <a:ext uri="{FF2B5EF4-FFF2-40B4-BE49-F238E27FC236}">
                <a16:creationId xmlns:a16="http://schemas.microsoft.com/office/drawing/2014/main" id="{C2694F84-1B34-1F55-4D92-7603B104E277}"/>
              </a:ext>
            </a:extLst>
          </p:cNvPr>
          <p:cNvPicPr>
            <a:picLocks noChangeAspect="1"/>
          </p:cNvPicPr>
          <p:nvPr/>
        </p:nvPicPr>
        <p:blipFill>
          <a:blip r:embed="rId3"/>
          <a:stretch>
            <a:fillRect/>
          </a:stretch>
        </p:blipFill>
        <p:spPr>
          <a:xfrm>
            <a:off x="599768" y="1843686"/>
            <a:ext cx="11493910" cy="2066223"/>
          </a:xfrm>
          <a:prstGeom prst="rect">
            <a:avLst/>
          </a:prstGeom>
        </p:spPr>
      </p:pic>
      <p:pic>
        <p:nvPicPr>
          <p:cNvPr id="32" name="Picture 31">
            <a:extLst>
              <a:ext uri="{FF2B5EF4-FFF2-40B4-BE49-F238E27FC236}">
                <a16:creationId xmlns:a16="http://schemas.microsoft.com/office/drawing/2014/main" id="{7AEC948C-B0CF-B0CD-AD99-B5362E57D1EA}"/>
              </a:ext>
            </a:extLst>
          </p:cNvPr>
          <p:cNvPicPr>
            <a:picLocks noChangeAspect="1"/>
          </p:cNvPicPr>
          <p:nvPr/>
        </p:nvPicPr>
        <p:blipFill>
          <a:blip r:embed="rId4"/>
          <a:stretch>
            <a:fillRect/>
          </a:stretch>
        </p:blipFill>
        <p:spPr>
          <a:xfrm>
            <a:off x="206478" y="1994206"/>
            <a:ext cx="393290" cy="1915703"/>
          </a:xfrm>
          <a:prstGeom prst="rect">
            <a:avLst/>
          </a:prstGeom>
        </p:spPr>
      </p:pic>
      <p:sp>
        <p:nvSpPr>
          <p:cNvPr id="38" name="TextBox 37">
            <a:extLst>
              <a:ext uri="{FF2B5EF4-FFF2-40B4-BE49-F238E27FC236}">
                <a16:creationId xmlns:a16="http://schemas.microsoft.com/office/drawing/2014/main" id="{370372A2-DDF7-FD61-A7AC-246529B700DC}"/>
              </a:ext>
            </a:extLst>
          </p:cNvPr>
          <p:cNvSpPr txBox="1"/>
          <p:nvPr/>
        </p:nvSpPr>
        <p:spPr>
          <a:xfrm>
            <a:off x="265471" y="4109884"/>
            <a:ext cx="11493910" cy="2246769"/>
          </a:xfrm>
          <a:prstGeom prst="rect">
            <a:avLst/>
          </a:prstGeom>
          <a:noFill/>
        </p:spPr>
        <p:txBody>
          <a:bodyPr wrap="square">
            <a:spAutoFit/>
          </a:bodyPr>
          <a:lstStyle/>
          <a:p>
            <a:pPr>
              <a:buNone/>
            </a:pPr>
            <a:r>
              <a:rPr lang="vi-VN" sz="2000" b="1" dirty="0">
                <a:latin typeface="Times New Roman" panose="02020603050405020304" pitchFamily="18" charset="0"/>
                <a:cs typeface="Times New Roman" panose="02020603050405020304" pitchFamily="18" charset="0"/>
              </a:rPr>
              <a:t>WarehouseToHome</a:t>
            </a:r>
            <a:r>
              <a:rPr lang="vi-VN" sz="2000" dirty="0">
                <a:latin typeface="Times New Roman" panose="02020603050405020304" pitchFamily="18" charset="0"/>
                <a:cs typeface="Times New Roman" panose="02020603050405020304" pitchFamily="18" charset="0"/>
              </a:rPr>
              <a:t> có giá trị trung bình khoảng 15.6 km, nhưng lại xuất hiện điểm cực đại lên đến 127 km. Độ lệch chuẩn (std ≈ 8.5) khá cao so với giá trị trung bình, chứng tỏ dữ liệu phân tán mạnh và tồn tại nhiều outlier cách xa trung tâm.</a:t>
            </a:r>
            <a:endParaRPr lang="en-US" sz="2000" dirty="0">
              <a:latin typeface="Times New Roman" panose="02020603050405020304" pitchFamily="18" charset="0"/>
              <a:cs typeface="Times New Roman" panose="02020603050405020304" pitchFamily="18" charset="0"/>
            </a:endParaRPr>
          </a:p>
          <a:p>
            <a:pPr>
              <a:buNone/>
            </a:pPr>
            <a:r>
              <a:rPr lang="vi-VN" sz="2000" b="1" dirty="0">
                <a:latin typeface="Times New Roman" panose="02020603050405020304" pitchFamily="18" charset="0"/>
                <a:cs typeface="Times New Roman" panose="02020603050405020304" pitchFamily="18" charset="0"/>
              </a:rPr>
              <a:t>CashbackAmount </a:t>
            </a:r>
            <a:r>
              <a:rPr lang="vi-VN" sz="2000" dirty="0">
                <a:latin typeface="Times New Roman" panose="02020603050405020304" pitchFamily="18" charset="0"/>
                <a:cs typeface="Times New Roman" panose="02020603050405020304" pitchFamily="18" charset="0"/>
              </a:rPr>
              <a:t>cũng có xu hướng tương tự: trung bình khoảng 177, nhưng giá trị lớn nhất lên tới 325. Độ lệch chuẩn (std ≈ 49) khá cao, cho thấy dữ liệu không tập trung mà trải rộng, nhiều điểm nằm xa trung bình. </a:t>
            </a:r>
            <a:endParaRPr lang="en-US" sz="2000" dirty="0">
              <a:latin typeface="Times New Roman" panose="02020603050405020304" pitchFamily="18" charset="0"/>
              <a:cs typeface="Times New Roman" panose="02020603050405020304" pitchFamily="18" charset="0"/>
            </a:endParaRPr>
          </a:p>
          <a:p>
            <a:pPr>
              <a:buNone/>
            </a:pPr>
            <a:r>
              <a:rPr lang="en-US" sz="2000" dirty="0">
                <a:latin typeface="Times New Roman" panose="02020603050405020304" pitchFamily="18" charset="0"/>
                <a:cs typeface="Times New Roman" panose="02020603050405020304" pitchFamily="18" charset="0"/>
              </a:rPr>
              <a:t>-&gt; </a:t>
            </a:r>
            <a:r>
              <a:rPr lang="vi-VN" sz="2000" dirty="0">
                <a:latin typeface="Times New Roman" panose="02020603050405020304" pitchFamily="18" charset="0"/>
                <a:cs typeface="Times New Roman" panose="02020603050405020304" pitchFamily="18" charset="0"/>
              </a:rPr>
              <a:t>Cả hai cột đều có độ biến động lớn và chứa outlier. Điều này có thể ảnh hưởng đến hiệu suất mô hình, vì vậy cần cân nhắc chuẩn hóa dữ liệu (scaling) hoặc xử lý ngoại lệ trước khi huấn luyện.</a:t>
            </a:r>
          </a:p>
        </p:txBody>
      </p:sp>
      <p:sp>
        <p:nvSpPr>
          <p:cNvPr id="3" name="Oval 2">
            <a:extLst>
              <a:ext uri="{FF2B5EF4-FFF2-40B4-BE49-F238E27FC236}">
                <a16:creationId xmlns:a16="http://schemas.microsoft.com/office/drawing/2014/main" id="{309DE295-22F4-E49D-FD7A-83303B3B1B50}"/>
              </a:ext>
            </a:extLst>
          </p:cNvPr>
          <p:cNvSpPr/>
          <p:nvPr/>
        </p:nvSpPr>
        <p:spPr>
          <a:xfrm>
            <a:off x="11277600" y="1750142"/>
            <a:ext cx="816078" cy="353961"/>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2F7642E1-7CE8-060E-E632-E5EA13A63BF7}"/>
              </a:ext>
            </a:extLst>
          </p:cNvPr>
          <p:cNvSpPr/>
          <p:nvPr/>
        </p:nvSpPr>
        <p:spPr>
          <a:xfrm>
            <a:off x="1924050" y="1750142"/>
            <a:ext cx="914400" cy="353961"/>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6038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7DB84-4068-DEE1-1E07-0CD66D0B5E2D}"/>
              </a:ext>
            </a:extLst>
          </p:cNvPr>
          <p:cNvSpPr>
            <a:spLocks noGrp="1"/>
          </p:cNvSpPr>
          <p:nvPr>
            <p:ph type="title"/>
          </p:nvPr>
        </p:nvSpPr>
        <p:spPr>
          <a:xfrm>
            <a:off x="383458" y="286602"/>
            <a:ext cx="10772222" cy="5917553"/>
          </a:xfrm>
        </p:spPr>
        <p:txBody>
          <a:bodyPr>
            <a:normAutofit fontScale="90000"/>
          </a:bodyPr>
          <a:lstStyle/>
          <a:p>
            <a:r>
              <a:rPr lang="en-US" sz="4400" spc="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Cleanning</a:t>
            </a:r>
            <a:r>
              <a:rPr lang="en-US" sz="4400"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Data</a:t>
            </a:r>
            <a:br>
              <a:rPr lang="en-US"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Fixing Data type</a:t>
            </a:r>
            <a:br>
              <a:rPr lang="en-US" dirty="0"/>
            </a:br>
            <a:br>
              <a:rPr lang="en-US" dirty="0"/>
            </a:br>
            <a:br>
              <a:rPr lang="en-US" dirty="0"/>
            </a:br>
            <a:br>
              <a:rPr lang="en-US" dirty="0"/>
            </a:br>
            <a:br>
              <a:rPr lang="en-US" dirty="0"/>
            </a:br>
            <a:br>
              <a:rPr lang="en-US" dirty="0"/>
            </a:br>
            <a:br>
              <a:rPr lang="en-US" dirty="0"/>
            </a:br>
            <a:br>
              <a:rPr lang="en-US" dirty="0"/>
            </a:br>
            <a:br>
              <a:rPr lang="en-US" dirty="0"/>
            </a:br>
            <a:endParaRPr lang="en-US" dirty="0"/>
          </a:p>
        </p:txBody>
      </p:sp>
      <p:pic>
        <p:nvPicPr>
          <p:cNvPr id="4" name="Picture 3">
            <a:extLst>
              <a:ext uri="{FF2B5EF4-FFF2-40B4-BE49-F238E27FC236}">
                <a16:creationId xmlns:a16="http://schemas.microsoft.com/office/drawing/2014/main" id="{08F5A32E-D339-000B-8257-2D50BE7FFB5A}"/>
              </a:ext>
            </a:extLst>
          </p:cNvPr>
          <p:cNvPicPr>
            <a:picLocks noChangeAspect="1"/>
          </p:cNvPicPr>
          <p:nvPr/>
        </p:nvPicPr>
        <p:blipFill>
          <a:blip r:embed="rId2"/>
          <a:stretch>
            <a:fillRect/>
          </a:stretch>
        </p:blipFill>
        <p:spPr>
          <a:xfrm>
            <a:off x="383457" y="1366006"/>
            <a:ext cx="11021961" cy="866896"/>
          </a:xfrm>
          <a:prstGeom prst="rect">
            <a:avLst/>
          </a:prstGeom>
        </p:spPr>
      </p:pic>
      <p:pic>
        <p:nvPicPr>
          <p:cNvPr id="6" name="Picture 5">
            <a:extLst>
              <a:ext uri="{FF2B5EF4-FFF2-40B4-BE49-F238E27FC236}">
                <a16:creationId xmlns:a16="http://schemas.microsoft.com/office/drawing/2014/main" id="{1BF4F089-550C-2D6A-0B59-15B05D9B5EDF}"/>
              </a:ext>
            </a:extLst>
          </p:cNvPr>
          <p:cNvPicPr>
            <a:picLocks noChangeAspect="1"/>
          </p:cNvPicPr>
          <p:nvPr/>
        </p:nvPicPr>
        <p:blipFill>
          <a:blip r:embed="rId3"/>
          <a:stretch>
            <a:fillRect/>
          </a:stretch>
        </p:blipFill>
        <p:spPr>
          <a:xfrm>
            <a:off x="383457" y="2486397"/>
            <a:ext cx="4139382" cy="3227314"/>
          </a:xfrm>
          <a:prstGeom prst="rect">
            <a:avLst/>
          </a:prstGeom>
        </p:spPr>
      </p:pic>
      <p:sp>
        <p:nvSpPr>
          <p:cNvPr id="3" name="TextBox 2">
            <a:extLst>
              <a:ext uri="{FF2B5EF4-FFF2-40B4-BE49-F238E27FC236}">
                <a16:creationId xmlns:a16="http://schemas.microsoft.com/office/drawing/2014/main" id="{A8F59CF7-1AF5-9EFA-8B00-5A773D09A5C1}"/>
              </a:ext>
            </a:extLst>
          </p:cNvPr>
          <p:cNvSpPr txBox="1"/>
          <p:nvPr/>
        </p:nvSpPr>
        <p:spPr>
          <a:xfrm>
            <a:off x="5427677" y="3498209"/>
            <a:ext cx="5385732" cy="923330"/>
          </a:xfrm>
          <a:prstGeom prst="rect">
            <a:avLst/>
          </a:prstGeom>
          <a:noFill/>
        </p:spPr>
        <p:txBody>
          <a:bodyPr wrap="square" rtlCol="0">
            <a:spAutoFit/>
          </a:bodyPr>
          <a:lstStyle/>
          <a:p>
            <a:r>
              <a:rPr lang="vi-VN" dirty="0">
                <a:latin typeface="+mj-lt"/>
                <a:cs typeface="Times New Roman" panose="02020603050405020304" pitchFamily="18" charset="0"/>
              </a:rPr>
              <a:t>Dữ liệu dạng phân loại (category) giúp vẽ biểu đồ dễ dàng, rõ ràng.Giúp mô hình ML xử lý nhanh &amp; chính xác hơn sau khi encode.</a:t>
            </a:r>
            <a:endParaRPr lang="en-US" dirty="0">
              <a:latin typeface="+mj-lt"/>
              <a:cs typeface="Times New Roman" panose="02020603050405020304" pitchFamily="18" charset="0"/>
            </a:endParaRPr>
          </a:p>
        </p:txBody>
      </p:sp>
    </p:spTree>
    <p:extLst>
      <p:ext uri="{BB962C8B-B14F-4D97-AF65-F5344CB8AC3E}">
        <p14:creationId xmlns:p14="http://schemas.microsoft.com/office/powerpoint/2010/main" val="2922124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2BFA4-05C7-713D-698C-B9E32B746243}"/>
              </a:ext>
            </a:extLst>
          </p:cNvPr>
          <p:cNvSpPr>
            <a:spLocks noGrp="1"/>
          </p:cNvSpPr>
          <p:nvPr>
            <p:ph type="title" idx="4294967295"/>
          </p:nvPr>
        </p:nvSpPr>
        <p:spPr>
          <a:xfrm>
            <a:off x="826603" y="287338"/>
            <a:ext cx="8900010" cy="1030287"/>
          </a:xfrm>
        </p:spPr>
        <p:txBody>
          <a:bodyPr>
            <a:normAutofit/>
          </a:bodyPr>
          <a:lstStyle/>
          <a:p>
            <a:r>
              <a:rPr lang="en-US" sz="4000"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Checking for </a:t>
            </a:r>
            <a:r>
              <a:rPr lang="en-US" sz="4000" spc="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Mising</a:t>
            </a:r>
            <a:r>
              <a:rPr lang="en-US" sz="4000"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Value </a:t>
            </a:r>
          </a:p>
        </p:txBody>
      </p:sp>
      <p:pic>
        <p:nvPicPr>
          <p:cNvPr id="5" name="Picture 4">
            <a:extLst>
              <a:ext uri="{FF2B5EF4-FFF2-40B4-BE49-F238E27FC236}">
                <a16:creationId xmlns:a16="http://schemas.microsoft.com/office/drawing/2014/main" id="{19788F20-B7E1-B97D-B9DF-1E03BCF094D4}"/>
              </a:ext>
            </a:extLst>
          </p:cNvPr>
          <p:cNvPicPr>
            <a:picLocks noChangeAspect="1"/>
          </p:cNvPicPr>
          <p:nvPr/>
        </p:nvPicPr>
        <p:blipFill>
          <a:blip r:embed="rId2"/>
          <a:stretch>
            <a:fillRect/>
          </a:stretch>
        </p:blipFill>
        <p:spPr>
          <a:xfrm>
            <a:off x="826603" y="1636001"/>
            <a:ext cx="5016465" cy="466790"/>
          </a:xfrm>
          <a:prstGeom prst="rect">
            <a:avLst/>
          </a:prstGeom>
        </p:spPr>
      </p:pic>
      <p:pic>
        <p:nvPicPr>
          <p:cNvPr id="14" name="Picture 13">
            <a:extLst>
              <a:ext uri="{FF2B5EF4-FFF2-40B4-BE49-F238E27FC236}">
                <a16:creationId xmlns:a16="http://schemas.microsoft.com/office/drawing/2014/main" id="{861D7C9F-EEFF-812A-7B3D-D43C88C84F9E}"/>
              </a:ext>
            </a:extLst>
          </p:cNvPr>
          <p:cNvPicPr>
            <a:picLocks noChangeAspect="1"/>
          </p:cNvPicPr>
          <p:nvPr/>
        </p:nvPicPr>
        <p:blipFill>
          <a:blip r:embed="rId3"/>
          <a:stretch>
            <a:fillRect/>
          </a:stretch>
        </p:blipFill>
        <p:spPr>
          <a:xfrm>
            <a:off x="826604" y="2102791"/>
            <a:ext cx="2272881" cy="3048425"/>
          </a:xfrm>
          <a:prstGeom prst="rect">
            <a:avLst/>
          </a:prstGeom>
        </p:spPr>
      </p:pic>
      <p:pic>
        <p:nvPicPr>
          <p:cNvPr id="16" name="Picture 15">
            <a:extLst>
              <a:ext uri="{FF2B5EF4-FFF2-40B4-BE49-F238E27FC236}">
                <a16:creationId xmlns:a16="http://schemas.microsoft.com/office/drawing/2014/main" id="{E4859937-9137-44BE-3E30-2656B8F1DA38}"/>
              </a:ext>
            </a:extLst>
          </p:cNvPr>
          <p:cNvPicPr>
            <a:picLocks noChangeAspect="1"/>
          </p:cNvPicPr>
          <p:nvPr/>
        </p:nvPicPr>
        <p:blipFill>
          <a:blip r:embed="rId4"/>
          <a:stretch>
            <a:fillRect/>
          </a:stretch>
        </p:blipFill>
        <p:spPr>
          <a:xfrm>
            <a:off x="3099485" y="2080667"/>
            <a:ext cx="2743584" cy="3048426"/>
          </a:xfrm>
          <a:prstGeom prst="rect">
            <a:avLst/>
          </a:prstGeom>
        </p:spPr>
      </p:pic>
      <p:sp>
        <p:nvSpPr>
          <p:cNvPr id="17" name="TextBox 16">
            <a:extLst>
              <a:ext uri="{FF2B5EF4-FFF2-40B4-BE49-F238E27FC236}">
                <a16:creationId xmlns:a16="http://schemas.microsoft.com/office/drawing/2014/main" id="{B1AEDF7E-12F1-A315-1BFE-34D950A2E7B9}"/>
              </a:ext>
            </a:extLst>
          </p:cNvPr>
          <p:cNvSpPr txBox="1"/>
          <p:nvPr/>
        </p:nvSpPr>
        <p:spPr>
          <a:xfrm>
            <a:off x="6348933" y="2373420"/>
            <a:ext cx="5348054" cy="2308324"/>
          </a:xfrm>
          <a:prstGeom prst="rect">
            <a:avLst/>
          </a:prstGeom>
          <a:noFill/>
        </p:spPr>
        <p:txBody>
          <a:bodyPr wrap="square" rtlCol="0">
            <a:spAutoFit/>
          </a:bodyPr>
          <a:lstStyle/>
          <a:p>
            <a:r>
              <a:rPr lang="vi-VN" dirty="0">
                <a:latin typeface="+mj-lt"/>
              </a:rPr>
              <a:t>Kết quả kiểm tra dữ liệu cho thấy một số cột như Tenure, WarehouseToHome, HourSpendOnApp, OrderAmountHikeFromLastYear, CouponUsed, OrderCount và DaySinceLastOrder có từ 250–300 giá trị bị thiếu. Đây là mức độ thiếu hụt vừa phải nhưng nếu không xử lý sẽ ảnh hưởng đến việc phân tích và xây dựng mô hình, vì vậy cần có bước làm sạch dữ liệu trước.</a:t>
            </a:r>
            <a:endParaRPr lang="en-US" dirty="0">
              <a:latin typeface="+mj-lt"/>
            </a:endParaRPr>
          </a:p>
        </p:txBody>
      </p:sp>
      <p:sp>
        <p:nvSpPr>
          <p:cNvPr id="3" name="Oval 2">
            <a:extLst>
              <a:ext uri="{FF2B5EF4-FFF2-40B4-BE49-F238E27FC236}">
                <a16:creationId xmlns:a16="http://schemas.microsoft.com/office/drawing/2014/main" id="{D1E9931D-ED5B-0856-1AC9-246D67D149CD}"/>
              </a:ext>
            </a:extLst>
          </p:cNvPr>
          <p:cNvSpPr/>
          <p:nvPr/>
        </p:nvSpPr>
        <p:spPr>
          <a:xfrm>
            <a:off x="2733368" y="2753032"/>
            <a:ext cx="366117" cy="22614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2F0151DD-FABD-AC1B-1028-32419FD776FD}"/>
              </a:ext>
            </a:extLst>
          </p:cNvPr>
          <p:cNvSpPr/>
          <p:nvPr/>
        </p:nvSpPr>
        <p:spPr>
          <a:xfrm>
            <a:off x="2713703" y="3510116"/>
            <a:ext cx="385782" cy="22614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D8A35E38-B0A6-DBA2-5D91-4FBC4193AEAC}"/>
              </a:ext>
            </a:extLst>
          </p:cNvPr>
          <p:cNvSpPr/>
          <p:nvPr/>
        </p:nvSpPr>
        <p:spPr>
          <a:xfrm>
            <a:off x="2733368" y="4336026"/>
            <a:ext cx="366117" cy="22614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F193EBB-ED7F-D1D8-AA09-B0DD278F0F6C}"/>
              </a:ext>
            </a:extLst>
          </p:cNvPr>
          <p:cNvSpPr/>
          <p:nvPr/>
        </p:nvSpPr>
        <p:spPr>
          <a:xfrm>
            <a:off x="5457286" y="3453710"/>
            <a:ext cx="385782" cy="22614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BEA1444-C285-5F45-57B2-4E23571B1D28}"/>
              </a:ext>
            </a:extLst>
          </p:cNvPr>
          <p:cNvSpPr/>
          <p:nvPr/>
        </p:nvSpPr>
        <p:spPr>
          <a:xfrm>
            <a:off x="5466735" y="3822291"/>
            <a:ext cx="376333" cy="22614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663153F-36C5-9D8B-A95F-F6B0963D5B77}"/>
              </a:ext>
            </a:extLst>
          </p:cNvPr>
          <p:cNvSpPr/>
          <p:nvPr/>
        </p:nvSpPr>
        <p:spPr>
          <a:xfrm>
            <a:off x="5466735" y="4129548"/>
            <a:ext cx="376333" cy="20647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7F446BB-50DD-3AF8-B56C-0479993A6EC4}"/>
              </a:ext>
            </a:extLst>
          </p:cNvPr>
          <p:cNvSpPr/>
          <p:nvPr/>
        </p:nvSpPr>
        <p:spPr>
          <a:xfrm>
            <a:off x="5372366" y="4493099"/>
            <a:ext cx="470702" cy="26211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1872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ECB0-6818-1A3E-547B-BC310E3082CE}"/>
              </a:ext>
            </a:extLst>
          </p:cNvPr>
          <p:cNvSpPr>
            <a:spLocks noGrp="1"/>
          </p:cNvSpPr>
          <p:nvPr>
            <p:ph type="title" idx="4294967295"/>
          </p:nvPr>
        </p:nvSpPr>
        <p:spPr>
          <a:xfrm>
            <a:off x="422787" y="2447925"/>
            <a:ext cx="11313411" cy="550863"/>
          </a:xfrm>
        </p:spPr>
        <p:txBody>
          <a:bodyPr>
            <a:normAutofit fontScale="90000"/>
          </a:bodyPr>
          <a:lstStyle/>
          <a:p>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C</a:t>
            </a:r>
            <a:r>
              <a:rPr lang="vi-VN" sz="2200" dirty="0">
                <a:latin typeface="Times New Roman" panose="02020603050405020304" pitchFamily="18" charset="0"/>
                <a:cs typeface="Times New Roman" panose="02020603050405020304" pitchFamily="18" charset="0"/>
              </a:rPr>
              <a:t>họn median vì dataset có outlier và phân phối lệch, median là lựa chọn an toàn và đại diện tốt cho tập dữ liệu hơn so với mean.</a:t>
            </a:r>
            <a:endParaRPr lang="en-US" sz="22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1DD18B3-1824-7FEB-51D0-C7C90BDAD37E}"/>
              </a:ext>
            </a:extLst>
          </p:cNvPr>
          <p:cNvPicPr>
            <a:picLocks noChangeAspect="1"/>
          </p:cNvPicPr>
          <p:nvPr/>
        </p:nvPicPr>
        <p:blipFill>
          <a:blip r:embed="rId2"/>
          <a:stretch>
            <a:fillRect/>
          </a:stretch>
        </p:blipFill>
        <p:spPr>
          <a:xfrm>
            <a:off x="422787" y="869766"/>
            <a:ext cx="9773264" cy="1419979"/>
          </a:xfrm>
          <a:prstGeom prst="rect">
            <a:avLst/>
          </a:prstGeom>
        </p:spPr>
      </p:pic>
      <p:pic>
        <p:nvPicPr>
          <p:cNvPr id="6" name="Picture 5">
            <a:extLst>
              <a:ext uri="{FF2B5EF4-FFF2-40B4-BE49-F238E27FC236}">
                <a16:creationId xmlns:a16="http://schemas.microsoft.com/office/drawing/2014/main" id="{1B3542C8-0E1D-4AC8-173A-48C7603D0DF5}"/>
              </a:ext>
            </a:extLst>
          </p:cNvPr>
          <p:cNvPicPr>
            <a:picLocks noChangeAspect="1"/>
          </p:cNvPicPr>
          <p:nvPr/>
        </p:nvPicPr>
        <p:blipFill>
          <a:blip r:embed="rId3"/>
          <a:stretch>
            <a:fillRect/>
          </a:stretch>
        </p:blipFill>
        <p:spPr>
          <a:xfrm>
            <a:off x="422787" y="2998839"/>
            <a:ext cx="3722727" cy="3079711"/>
          </a:xfrm>
          <a:prstGeom prst="rect">
            <a:avLst/>
          </a:prstGeom>
        </p:spPr>
      </p:pic>
      <p:sp>
        <p:nvSpPr>
          <p:cNvPr id="7" name="TextBox 6">
            <a:extLst>
              <a:ext uri="{FF2B5EF4-FFF2-40B4-BE49-F238E27FC236}">
                <a16:creationId xmlns:a16="http://schemas.microsoft.com/office/drawing/2014/main" id="{29962C08-A533-B176-F831-FD3A767FB9AA}"/>
              </a:ext>
            </a:extLst>
          </p:cNvPr>
          <p:cNvSpPr txBox="1"/>
          <p:nvPr/>
        </p:nvSpPr>
        <p:spPr>
          <a:xfrm>
            <a:off x="270387" y="161855"/>
            <a:ext cx="10412361" cy="707886"/>
          </a:xfrm>
          <a:prstGeom prst="rect">
            <a:avLst/>
          </a:prstGeom>
          <a:noFill/>
        </p:spPr>
        <p:txBody>
          <a:bodyPr wrap="square" rtlCol="0">
            <a:spAutoFit/>
          </a:bodyPr>
          <a:lstStyle/>
          <a:p>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HANDING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MISING</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VALUE</a:t>
            </a:r>
          </a:p>
        </p:txBody>
      </p:sp>
      <p:sp>
        <p:nvSpPr>
          <p:cNvPr id="8" name="TextBox 7">
            <a:extLst>
              <a:ext uri="{FF2B5EF4-FFF2-40B4-BE49-F238E27FC236}">
                <a16:creationId xmlns:a16="http://schemas.microsoft.com/office/drawing/2014/main" id="{660C4069-84C6-FBBB-6475-E3C9FFE5520F}"/>
              </a:ext>
            </a:extLst>
          </p:cNvPr>
          <p:cNvSpPr txBox="1"/>
          <p:nvPr/>
        </p:nvSpPr>
        <p:spPr>
          <a:xfrm>
            <a:off x="5628967" y="3956701"/>
            <a:ext cx="5358580" cy="954107"/>
          </a:xfrm>
          <a:prstGeom prst="rect">
            <a:avLst/>
          </a:prstGeom>
          <a:noFill/>
        </p:spPr>
        <p:txBody>
          <a:bodyPr wrap="square" rtlCol="0">
            <a:spAutoFit/>
          </a:bodyPr>
          <a:lstStyle/>
          <a:p>
            <a:r>
              <a:rPr lang="en-US" sz="2800" dirty="0" err="1">
                <a:latin typeface="Times New Roman" panose="02020603050405020304" pitchFamily="18" charset="0"/>
                <a:cs typeface="Times New Roman" panose="02020603050405020304" pitchFamily="18" charset="0"/>
              </a:rPr>
              <a:t>Đã</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xử</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lý</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xong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tất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cả</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cột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đều</a:t>
            </a:r>
            <a:r>
              <a:rPr lang="en-US" sz="2800" dirty="0">
                <a:latin typeface="Times New Roman" panose="02020603050405020304" pitchFamily="18" charset="0"/>
                <a:cs typeface="Times New Roman" panose="02020603050405020304" pitchFamily="18" charset="0"/>
              </a:rPr>
              <a:t> 5630 </a:t>
            </a:r>
            <a:r>
              <a:rPr lang="en-US" sz="2800" dirty="0" err="1">
                <a:latin typeface="Times New Roman" panose="02020603050405020304" pitchFamily="18" charset="0"/>
                <a:cs typeface="Times New Roman" panose="02020603050405020304" pitchFamily="18" charset="0"/>
              </a:rPr>
              <a:t>dòng</a:t>
            </a:r>
            <a:r>
              <a:rPr lang="en-US" sz="2800" dirty="0">
                <a:latin typeface="Times New Roman" panose="02020603050405020304" pitchFamily="18" charset="0"/>
                <a:cs typeface="Times New Roman" panose="02020603050405020304" pitchFamily="18" charset="0"/>
              </a:rPr>
              <a:t>.</a:t>
            </a:r>
          </a:p>
        </p:txBody>
      </p:sp>
      <p:sp>
        <p:nvSpPr>
          <p:cNvPr id="10" name="Oval 9">
            <a:extLst>
              <a:ext uri="{FF2B5EF4-FFF2-40B4-BE49-F238E27FC236}">
                <a16:creationId xmlns:a16="http://schemas.microsoft.com/office/drawing/2014/main" id="{1EFC489F-2D97-F8B0-5899-0BAD3E5BA59C}"/>
              </a:ext>
            </a:extLst>
          </p:cNvPr>
          <p:cNvSpPr/>
          <p:nvPr/>
        </p:nvSpPr>
        <p:spPr>
          <a:xfrm>
            <a:off x="2261420" y="2890684"/>
            <a:ext cx="1297858" cy="3187866"/>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1A24FA09-EA5C-8530-7AFB-298C1057E046}"/>
              </a:ext>
            </a:extLst>
          </p:cNvPr>
          <p:cNvCxnSpPr/>
          <p:nvPr/>
        </p:nvCxnSpPr>
        <p:spPr>
          <a:xfrm flipH="1">
            <a:off x="4247535" y="4444181"/>
            <a:ext cx="122903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7646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A7B529-D024-AF44-A0D0-0EC31D0EABEF}"/>
              </a:ext>
            </a:extLst>
          </p:cNvPr>
          <p:cNvSpPr txBox="1"/>
          <p:nvPr/>
        </p:nvSpPr>
        <p:spPr>
          <a:xfrm>
            <a:off x="237822" y="266553"/>
            <a:ext cx="11228439" cy="707886"/>
          </a:xfrm>
          <a:prstGeom prst="rect">
            <a:avLst/>
          </a:prstGeom>
          <a:noFill/>
        </p:spPr>
        <p:txBody>
          <a:bodyPr wrap="square" rtlCol="0">
            <a:spAutoFit/>
          </a:bodyPr>
          <a:lstStyle/>
          <a:p>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Xử</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lý</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đồng</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nhất</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tất</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cả</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các</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cột</a:t>
            </a:r>
            <a:endPar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806A73A-FC36-5CE7-8BAE-7D398F5FCAF2}"/>
              </a:ext>
            </a:extLst>
          </p:cNvPr>
          <p:cNvPicPr>
            <a:picLocks noChangeAspect="1"/>
          </p:cNvPicPr>
          <p:nvPr/>
        </p:nvPicPr>
        <p:blipFill>
          <a:blip r:embed="rId2"/>
          <a:stretch>
            <a:fillRect/>
          </a:stretch>
        </p:blipFill>
        <p:spPr>
          <a:xfrm>
            <a:off x="237822" y="1075466"/>
            <a:ext cx="5740191" cy="1144696"/>
          </a:xfrm>
          <a:prstGeom prst="rect">
            <a:avLst/>
          </a:prstGeom>
        </p:spPr>
      </p:pic>
      <p:pic>
        <p:nvPicPr>
          <p:cNvPr id="6" name="Picture 5">
            <a:extLst>
              <a:ext uri="{FF2B5EF4-FFF2-40B4-BE49-F238E27FC236}">
                <a16:creationId xmlns:a16="http://schemas.microsoft.com/office/drawing/2014/main" id="{CAFE62B8-E587-025E-216C-613CEDDD0030}"/>
              </a:ext>
            </a:extLst>
          </p:cNvPr>
          <p:cNvPicPr>
            <a:picLocks noChangeAspect="1"/>
          </p:cNvPicPr>
          <p:nvPr/>
        </p:nvPicPr>
        <p:blipFill>
          <a:blip r:embed="rId3"/>
          <a:stretch>
            <a:fillRect/>
          </a:stretch>
        </p:blipFill>
        <p:spPr>
          <a:xfrm>
            <a:off x="172361" y="2595009"/>
            <a:ext cx="5805652" cy="1172977"/>
          </a:xfrm>
          <a:prstGeom prst="rect">
            <a:avLst/>
          </a:prstGeom>
        </p:spPr>
      </p:pic>
      <p:pic>
        <p:nvPicPr>
          <p:cNvPr id="10" name="Picture 9">
            <a:extLst>
              <a:ext uri="{FF2B5EF4-FFF2-40B4-BE49-F238E27FC236}">
                <a16:creationId xmlns:a16="http://schemas.microsoft.com/office/drawing/2014/main" id="{F5BE458E-1CA1-ECA6-B615-36020F4D8C35}"/>
              </a:ext>
            </a:extLst>
          </p:cNvPr>
          <p:cNvPicPr>
            <a:picLocks noChangeAspect="1"/>
          </p:cNvPicPr>
          <p:nvPr/>
        </p:nvPicPr>
        <p:blipFill>
          <a:blip r:embed="rId4"/>
          <a:stretch>
            <a:fillRect/>
          </a:stretch>
        </p:blipFill>
        <p:spPr>
          <a:xfrm>
            <a:off x="113368" y="4222956"/>
            <a:ext cx="5864645" cy="1144697"/>
          </a:xfrm>
          <a:prstGeom prst="rect">
            <a:avLst/>
          </a:prstGeom>
        </p:spPr>
      </p:pic>
      <p:sp>
        <p:nvSpPr>
          <p:cNvPr id="12" name="TextBox 11">
            <a:extLst>
              <a:ext uri="{FF2B5EF4-FFF2-40B4-BE49-F238E27FC236}">
                <a16:creationId xmlns:a16="http://schemas.microsoft.com/office/drawing/2014/main" id="{7D826505-017E-D4F5-6745-C27093C84A51}"/>
              </a:ext>
            </a:extLst>
          </p:cNvPr>
          <p:cNvSpPr txBox="1"/>
          <p:nvPr/>
        </p:nvSpPr>
        <p:spPr>
          <a:xfrm>
            <a:off x="6469626" y="1258529"/>
            <a:ext cx="5348748" cy="3693319"/>
          </a:xfrm>
          <a:prstGeom prst="rect">
            <a:avLst/>
          </a:prstGeom>
          <a:noFill/>
        </p:spPr>
        <p:txBody>
          <a:bodyPr wrap="square" rtlCol="0">
            <a:spAutoFit/>
          </a:bodyPr>
          <a:lstStyle/>
          <a:p>
            <a:r>
              <a:rPr lang="vi-VN" dirty="0">
                <a:latin typeface="+mj-lt"/>
              </a:rPr>
              <a:t>Để đảm bảo dữ liệu được chuẩn hóa, dễ phân tích và trực quan hóa, các giá trị trong một số cột đã được rút gọn và thay thế cho thống nhất:</a:t>
            </a:r>
            <a:endParaRPr lang="en-US" dirty="0">
              <a:latin typeface="+mj-lt"/>
            </a:endParaRPr>
          </a:p>
          <a:p>
            <a:endParaRPr lang="en-US" dirty="0">
              <a:latin typeface="+mj-lt"/>
            </a:endParaRPr>
          </a:p>
          <a:p>
            <a:r>
              <a:rPr lang="vi-VN" dirty="0">
                <a:latin typeface="+mj-lt"/>
              </a:rPr>
              <a:t>Ở cột PreferredPaymentMode, 'Cash on Delivery' và 'Credit Card' được chuẩn hóa thành 'COD' và 'CC’.</a:t>
            </a:r>
            <a:endParaRPr lang="en-US" dirty="0">
              <a:latin typeface="+mj-lt"/>
            </a:endParaRPr>
          </a:p>
          <a:p>
            <a:endParaRPr lang="en-US" dirty="0">
              <a:latin typeface="+mj-lt"/>
            </a:endParaRPr>
          </a:p>
          <a:p>
            <a:r>
              <a:rPr lang="vi-VN" dirty="0">
                <a:latin typeface="+mj-lt"/>
              </a:rPr>
              <a:t>Ở cột PreferredLoginDevice, 'Mobile Phone' được rút gọn thành 'Phone'.Ở cột PreferedOrderCat, các giá trị 'Mobile Phone' và 'Mobile' được đồng nhất thành 'Phone’. </a:t>
            </a:r>
            <a:endParaRPr lang="en-US" dirty="0">
              <a:latin typeface="+mj-lt"/>
            </a:endParaRPr>
          </a:p>
          <a:p>
            <a:r>
              <a:rPr lang="vi-VN" dirty="0">
                <a:latin typeface="+mj-lt"/>
              </a:rPr>
              <a:t>Đồng thời, các giá trị ít gặp như 'Others' và 'Grocery' được gom nhóm thành 'Rare'.</a:t>
            </a:r>
            <a:endParaRPr lang="en-US" dirty="0">
              <a:latin typeface="+mj-lt"/>
            </a:endParaRPr>
          </a:p>
        </p:txBody>
      </p:sp>
    </p:spTree>
    <p:extLst>
      <p:ext uri="{BB962C8B-B14F-4D97-AF65-F5344CB8AC3E}">
        <p14:creationId xmlns:p14="http://schemas.microsoft.com/office/powerpoint/2010/main" val="40298671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2304</TotalTime>
  <Words>3165</Words>
  <Application>Microsoft Office PowerPoint</Application>
  <PresentationFormat>Widescreen</PresentationFormat>
  <Paragraphs>126</Paragraphs>
  <Slides>37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Calibri Light</vt:lpstr>
      <vt:lpstr>Times New Roman</vt:lpstr>
      <vt:lpstr>Retrospect</vt:lpstr>
      <vt:lpstr>PHÂN TÍCH CÁC YẾU TỐ TÁC ĐỘNG ĐẾN SỰ RỜI BỎ VÀ DỰ ĐOÁN KHÁCH HÀNG RỜI BỎ</vt:lpstr>
      <vt:lpstr>Mục tiêu và kết quả mong đợi</vt:lpstr>
      <vt:lpstr>Câu hỏi mục tiêu:</vt:lpstr>
      <vt:lpstr>Mô tả dataset Nguồn : Kaggle.com  Link dataset: https://www.kaggle.com/datasets/ankitverma2010/ecommerce-customer-churn-analysis-and-prediction/data  Dataset size: 5630 hàng × 20 cột  Mô tả : Dữ liệu mang những đặc điểm khách hàng liên quan đến hành vi rời bỏ như ( kỳ hạn , điểm hài lòng, phàn nàn, số giờ dùng app mỗi ngày, phương thức thanh toán ưa thích (thẻ, COD, ví điện tử...).</vt:lpstr>
      <vt:lpstr>Mô tả dataset Describe Dataset</vt:lpstr>
      <vt:lpstr>Cleanning Data Fixing Data type         </vt:lpstr>
      <vt:lpstr>Checking for Mising Value </vt:lpstr>
      <vt:lpstr>        Chọn median vì dataset có outlier và phân phối lệch, median là lựa chọn an toàn và đại diện tốt cho tập dữ liệu hơn so với mean.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User</dc:creator>
  <cp:lastModifiedBy>User</cp:lastModifiedBy>
  <cp:revision>11</cp:revision>
  <dcterms:created xsi:type="dcterms:W3CDTF">2025-08-19T06:37:45Z</dcterms:created>
  <dcterms:modified xsi:type="dcterms:W3CDTF">2025-08-22T13:34:02Z</dcterms:modified>
</cp:coreProperties>
</file>

<file path=docProps/thumbnail.jpeg>
</file>